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oboto Slab"/>
      <p:regular r:id="rId24"/>
      <p:bold r:id="rId25"/>
    </p:embeddedFont>
    <p:embeddedFont>
      <p:font typeface="Roboto"/>
      <p:regular r:id="rId26"/>
      <p:bold r:id="rId27"/>
      <p:italic r:id="rId28"/>
      <p:boldItalic r:id="rId29"/>
    </p:embeddedFont>
    <p:embeddedFont>
      <p:font typeface="Merriweath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E1992EF-E9D8-4594-A2A2-0B3E9B282888}">
  <a:tblStyle styleId="{6E1992EF-E9D8-4594-A2A2-0B3E9B28288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obotoSlab-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erriweather-bold.fntdata"/><Relationship Id="rId30" Type="http://schemas.openxmlformats.org/officeDocument/2006/relationships/font" Target="fonts/Merriweather-regular.fntdata"/><Relationship Id="rId11" Type="http://schemas.openxmlformats.org/officeDocument/2006/relationships/slide" Target="slides/slide5.xml"/><Relationship Id="rId33" Type="http://schemas.openxmlformats.org/officeDocument/2006/relationships/font" Target="fonts/Merriweather-boldItalic.fntdata"/><Relationship Id="rId10" Type="http://schemas.openxmlformats.org/officeDocument/2006/relationships/slide" Target="slides/slide4.xml"/><Relationship Id="rId32" Type="http://schemas.openxmlformats.org/officeDocument/2006/relationships/font" Target="fonts/Merriweather-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Everyone,We are group 1,  In this project, we </a:t>
            </a:r>
            <a:r>
              <a:rPr lang="en"/>
              <a:t>worked on a model-based tool to characterize and diagnose datasets, that is data maps. Specifically, we experimented with the size of the model and other parameters on the data maps.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012290383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012290383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comparison between </a:t>
            </a:r>
            <a:r>
              <a:rPr lang="en"/>
              <a:t>the base and large models shows that the examples are skewed towards the easy to learn zone for the larger capacity model and the data map has more mass towards top of the y axis, indicating higher overall confidence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012290383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012290383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graph with adapter has more density towards right side of the x axis which indicates higher overall variability of the instances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fa516551ef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fa516551ef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Like the previous case we observe more variability when adapters are added. Moreover the points are </a:t>
            </a:r>
            <a:r>
              <a:rPr lang="en">
                <a:solidFill>
                  <a:schemeClr val="dk1"/>
                </a:solidFill>
              </a:rPr>
              <a:t>concentrated</a:t>
            </a:r>
            <a:r>
              <a:rPr lang="en">
                <a:solidFill>
                  <a:schemeClr val="dk1"/>
                </a:solidFill>
              </a:rPr>
              <a:t> </a:t>
            </a:r>
            <a:r>
              <a:rPr lang="en">
                <a:solidFill>
                  <a:schemeClr val="dk1"/>
                </a:solidFill>
              </a:rPr>
              <a:t>towards</a:t>
            </a:r>
            <a:r>
              <a:rPr lang="en">
                <a:solidFill>
                  <a:schemeClr val="dk1"/>
                </a:solidFill>
              </a:rPr>
              <a:t> top of y axis without adapters, indicating that adding adapters reduces overall confidence.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a516551e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a516551e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fa516551ef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fa516551ef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0179f3a35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0179f3a35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0179f3a3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0179f3a3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0179f3a35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0179f3a35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fa516551ef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fa516551ef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begin by giving a quick recap of dataset cartography. It is a technique that can be used to categorize and filter instances in a dataset. To create the data map for a dataset, we finetune a pre-trained language model on it and log the logits for each epoch of training (also called the training dynamics). Then we can derive the mean confidence and variability for each sample in the dataset. Finally we categorize each sample as ambiguous, easy-to-learn or hard-to-learn on the basis of the confidence and variability as shown.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12290383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12290383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dataset cartography uses training dynamics which is dependant on the model used for finetuning, we investigate the impact of altering the model </a:t>
            </a:r>
            <a:r>
              <a:rPr lang="en"/>
              <a:t>𝓜 on the resultant data map. Specifically we explore reducing the number of learnable parameters, to see if dataset cartography can be made more efficient. We also propose quantitative metrics to evaluate changes in data maps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fa516551ef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fa516551ef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Adapters serve the same purpose as fine-tuning but do it by stitching in layers to the main pre-trained model, and updating the weights Φ of these new layers, whilst freezing the weights θ of the pre-trained model.In contrast, in fine-tuning, we update the pre-trained weights as well, therefore this makes adapters much more efficient, both in terms of time and storage, compared to fine-tuning. Adapters have also been shown to be able to match the performance of state-of-the-art fine-tuning methods, of the two major adapter architectures: Houlsby and Pfeiffer, and we use the default Pfeiffer Configuration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a516551e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a516551e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paper originally used roberta-large as the model 𝓜. We try using the roberta base model as well as adding a task adapter to roberta large and roberta base. Parameter counts for each model are also reported.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a516551e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a516551e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expected the final validation accuracy reached by the larger models is significantly more than the base models. We also observe that </a:t>
            </a:r>
            <a:r>
              <a:rPr lang="en"/>
              <a:t>introducing</a:t>
            </a:r>
            <a:r>
              <a:rPr lang="en"/>
              <a:t> adapters doesn’t necessarily decrease final accuracy, however more epochs are needed to reach best </a:t>
            </a:r>
            <a:r>
              <a:rPr lang="en"/>
              <a:t>performance</a:t>
            </a:r>
            <a:r>
              <a:rPr lang="en"/>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fa516551ef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fa516551ef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partition the samples first we separate out the top 33% of the samples when ordered by variability. </a:t>
            </a:r>
            <a:endParaRPr/>
          </a:p>
          <a:p>
            <a:pPr indent="0" lvl="0" marL="0" rtl="0" algn="l">
              <a:spcBef>
                <a:spcPts val="0"/>
              </a:spcBef>
              <a:spcAft>
                <a:spcPts val="0"/>
              </a:spcAft>
              <a:buNone/>
            </a:pPr>
            <a:r>
              <a:rPr lang="en"/>
              <a:t>Next we use the median confidence to separate remaining samples into hard-to-learn and easy-to-learn.</a:t>
            </a:r>
            <a:endParaRPr/>
          </a:p>
          <a:p>
            <a:pPr indent="0" lvl="0" marL="0" rtl="0" algn="l">
              <a:spcBef>
                <a:spcPts val="0"/>
              </a:spcBef>
              <a:spcAft>
                <a:spcPts val="0"/>
              </a:spcAft>
              <a:buNone/>
            </a:pPr>
            <a:r>
              <a:rPr lang="en"/>
              <a:t>We observe that the adapter variants have higher variability as compared to their non adapter counterparts and that the confidence increases when there are more learnable parameters.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012290383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012290383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012290383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012290383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Firstly we observe that the </a:t>
            </a:r>
            <a:r>
              <a:rPr lang="en"/>
              <a:t>agreement on which examples are easy to learn in high for each experiment, but there is low agreement for hard-to-learn examples. </a:t>
            </a:r>
            <a:endParaRPr/>
          </a:p>
          <a:p>
            <a:pPr indent="0" lvl="0" marL="0" rtl="0" algn="l">
              <a:spcBef>
                <a:spcPts val="0"/>
              </a:spcBef>
              <a:spcAft>
                <a:spcPts val="0"/>
              </a:spcAft>
              <a:buNone/>
            </a:pPr>
            <a:r>
              <a:rPr lang="en"/>
              <a:t>We can also see that the highest overlap between the models is when we add adapter to an already large model like roberta-large. However the differences in overlap aren’t that high. We also observe that the overall overlap doesn’t exceed 65% accuracy in any of the experiments. This raises some concerns about stability of data maps.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531925" y="1188925"/>
            <a:ext cx="61158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b="1" lang="en" sz="3400"/>
              <a:t>Effect of model capacity on data maps</a:t>
            </a:r>
            <a:endParaRPr b="1" sz="3400"/>
          </a:p>
        </p:txBody>
      </p:sp>
      <p:sp>
        <p:nvSpPr>
          <p:cNvPr id="64" name="Google Shape;64;p13"/>
          <p:cNvSpPr txBox="1"/>
          <p:nvPr>
            <p:ph idx="1" type="subTitle"/>
          </p:nvPr>
        </p:nvSpPr>
        <p:spPr>
          <a:xfrm>
            <a:off x="1680300" y="3049450"/>
            <a:ext cx="5783400" cy="1243800"/>
          </a:xfrm>
          <a:prstGeom prst="rect">
            <a:avLst/>
          </a:prstGeom>
        </p:spPr>
        <p:txBody>
          <a:bodyPr anchorCtr="0" anchor="t" bIns="91425" lIns="91425" spcFirstLastPara="1" rIns="91425" wrap="square" tIns="91425">
            <a:normAutofit/>
          </a:bodyPr>
          <a:lstStyle/>
          <a:p>
            <a:pPr indent="0" lvl="0" marL="0" rtl="0" algn="ctr">
              <a:lnSpc>
                <a:spcPct val="90000"/>
              </a:lnSpc>
              <a:spcBef>
                <a:spcPts val="0"/>
              </a:spcBef>
              <a:spcAft>
                <a:spcPts val="0"/>
              </a:spcAft>
              <a:buNone/>
            </a:pPr>
            <a:r>
              <a:rPr lang="en" sz="2200"/>
              <a:t>Group - 1</a:t>
            </a:r>
            <a:endParaRPr sz="2200"/>
          </a:p>
          <a:p>
            <a:pPr indent="0" lvl="0" marL="0" rtl="0" algn="ctr">
              <a:lnSpc>
                <a:spcPct val="90000"/>
              </a:lnSpc>
              <a:spcBef>
                <a:spcPts val="0"/>
              </a:spcBef>
              <a:spcAft>
                <a:spcPts val="0"/>
              </a:spcAft>
              <a:buNone/>
            </a:pPr>
            <a:r>
              <a:rPr lang="en" sz="2200"/>
              <a:t>Atharva Naik, Altaf Ahmad, Varun Gupta</a:t>
            </a:r>
            <a:endParaRPr sz="2200"/>
          </a:p>
          <a:p>
            <a:pPr indent="0" lvl="0" marL="0" rtl="0" algn="ctr">
              <a:lnSpc>
                <a:spcPct val="90000"/>
              </a:lnSpc>
              <a:spcBef>
                <a:spcPts val="0"/>
              </a:spcBef>
              <a:spcAft>
                <a:spcPts val="0"/>
              </a:spcAft>
              <a:buNone/>
            </a:pPr>
            <a:r>
              <a:rPr lang="en" sz="2200"/>
              <a:t>18CS10067,    18MA20005,    18MA20050</a:t>
            </a:r>
            <a:endParaRPr sz="2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Data Map:</a:t>
            </a:r>
            <a:r>
              <a:rPr lang="en"/>
              <a:t> </a:t>
            </a:r>
            <a:r>
              <a:rPr b="1" lang="en"/>
              <a:t>roberta-base </a:t>
            </a:r>
            <a:r>
              <a:rPr lang="en"/>
              <a:t>vs </a:t>
            </a:r>
            <a:r>
              <a:rPr b="1" lang="en"/>
              <a:t>roberta-large</a:t>
            </a:r>
            <a:endParaRPr/>
          </a:p>
        </p:txBody>
      </p:sp>
      <p:pic>
        <p:nvPicPr>
          <p:cNvPr id="126" name="Google Shape;126;p22"/>
          <p:cNvPicPr preferRelativeResize="0"/>
          <p:nvPr/>
        </p:nvPicPr>
        <p:blipFill rotWithShape="1">
          <a:blip r:embed="rId3">
            <a:alphaModFix/>
          </a:blip>
          <a:srcRect b="0" l="0" r="24516" t="0"/>
          <a:stretch/>
        </p:blipFill>
        <p:spPr>
          <a:xfrm>
            <a:off x="529625" y="1425125"/>
            <a:ext cx="3609201" cy="3415823"/>
          </a:xfrm>
          <a:prstGeom prst="rect">
            <a:avLst/>
          </a:prstGeom>
          <a:noFill/>
          <a:ln>
            <a:noFill/>
          </a:ln>
        </p:spPr>
      </p:pic>
      <p:pic>
        <p:nvPicPr>
          <p:cNvPr id="127" name="Google Shape;127;p22"/>
          <p:cNvPicPr preferRelativeResize="0"/>
          <p:nvPr/>
        </p:nvPicPr>
        <p:blipFill rotWithShape="1">
          <a:blip r:embed="rId4">
            <a:alphaModFix/>
          </a:blip>
          <a:srcRect b="0" l="0" r="24522" t="0"/>
          <a:stretch/>
        </p:blipFill>
        <p:spPr>
          <a:xfrm>
            <a:off x="4964625" y="1425125"/>
            <a:ext cx="3609201" cy="3415812"/>
          </a:xfrm>
          <a:prstGeom prst="rect">
            <a:avLst/>
          </a:prstGeom>
          <a:noFill/>
          <a:ln>
            <a:noFill/>
          </a:ln>
        </p:spPr>
      </p:pic>
      <p:sp>
        <p:nvSpPr>
          <p:cNvPr id="128" name="Google Shape;128;p22"/>
          <p:cNvSpPr txBox="1"/>
          <p:nvPr/>
        </p:nvSpPr>
        <p:spPr>
          <a:xfrm>
            <a:off x="1809475" y="4764725"/>
            <a:ext cx="153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base</a:t>
            </a:r>
            <a:endParaRPr b="1">
              <a:solidFill>
                <a:schemeClr val="dk1"/>
              </a:solidFill>
              <a:latin typeface="Roboto"/>
              <a:ea typeface="Roboto"/>
              <a:cs typeface="Roboto"/>
              <a:sym typeface="Roboto"/>
            </a:endParaRPr>
          </a:p>
        </p:txBody>
      </p:sp>
      <p:sp>
        <p:nvSpPr>
          <p:cNvPr id="129" name="Google Shape;129;p22"/>
          <p:cNvSpPr txBox="1"/>
          <p:nvPr/>
        </p:nvSpPr>
        <p:spPr>
          <a:xfrm>
            <a:off x="6319075" y="4764725"/>
            <a:ext cx="153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large</a:t>
            </a:r>
            <a:endParaRPr b="1">
              <a:solidFill>
                <a:schemeClr val="dk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Data Map:</a:t>
            </a:r>
            <a:r>
              <a:rPr lang="en"/>
              <a:t> effect of adapter on </a:t>
            </a:r>
            <a:r>
              <a:rPr b="1" lang="en"/>
              <a:t>roberta-base </a:t>
            </a:r>
            <a:endParaRPr>
              <a:solidFill>
                <a:srgbClr val="FF9900"/>
              </a:solidFill>
            </a:endParaRPr>
          </a:p>
        </p:txBody>
      </p:sp>
      <p:pic>
        <p:nvPicPr>
          <p:cNvPr id="135" name="Google Shape;135;p23"/>
          <p:cNvPicPr preferRelativeResize="0"/>
          <p:nvPr/>
        </p:nvPicPr>
        <p:blipFill rotWithShape="1">
          <a:blip r:embed="rId3">
            <a:alphaModFix/>
          </a:blip>
          <a:srcRect b="0" l="0" r="25127" t="3633"/>
          <a:stretch/>
        </p:blipFill>
        <p:spPr>
          <a:xfrm>
            <a:off x="5029075" y="1398300"/>
            <a:ext cx="3636500" cy="3336298"/>
          </a:xfrm>
          <a:prstGeom prst="rect">
            <a:avLst/>
          </a:prstGeom>
          <a:noFill/>
          <a:ln>
            <a:noFill/>
          </a:ln>
        </p:spPr>
      </p:pic>
      <p:pic>
        <p:nvPicPr>
          <p:cNvPr id="136" name="Google Shape;136;p23"/>
          <p:cNvPicPr preferRelativeResize="0"/>
          <p:nvPr/>
        </p:nvPicPr>
        <p:blipFill rotWithShape="1">
          <a:blip r:embed="rId4">
            <a:alphaModFix/>
          </a:blip>
          <a:srcRect b="0" l="0" r="24368" t="4030"/>
          <a:stretch/>
        </p:blipFill>
        <p:spPr>
          <a:xfrm>
            <a:off x="503975" y="1398300"/>
            <a:ext cx="3688300" cy="3343376"/>
          </a:xfrm>
          <a:prstGeom prst="rect">
            <a:avLst/>
          </a:prstGeom>
          <a:noFill/>
          <a:ln>
            <a:noFill/>
          </a:ln>
        </p:spPr>
      </p:pic>
      <p:sp>
        <p:nvSpPr>
          <p:cNvPr id="137" name="Google Shape;137;p23"/>
          <p:cNvSpPr txBox="1"/>
          <p:nvPr/>
        </p:nvSpPr>
        <p:spPr>
          <a:xfrm>
            <a:off x="1654475" y="47416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base</a:t>
            </a:r>
            <a:endParaRPr b="1">
              <a:solidFill>
                <a:schemeClr val="dk1"/>
              </a:solidFill>
              <a:latin typeface="Roboto"/>
              <a:ea typeface="Roboto"/>
              <a:cs typeface="Roboto"/>
              <a:sym typeface="Roboto"/>
            </a:endParaRPr>
          </a:p>
        </p:txBody>
      </p:sp>
      <p:sp>
        <p:nvSpPr>
          <p:cNvPr id="138" name="Google Shape;138;p23"/>
          <p:cNvSpPr txBox="1"/>
          <p:nvPr/>
        </p:nvSpPr>
        <p:spPr>
          <a:xfrm>
            <a:off x="5620550" y="47416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base with adapter</a:t>
            </a:r>
            <a:endParaRPr b="1">
              <a:solidFill>
                <a:schemeClr val="dk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Data Map: </a:t>
            </a:r>
            <a:r>
              <a:rPr lang="en"/>
              <a:t>effect of adapter on </a:t>
            </a:r>
            <a:r>
              <a:rPr b="1" lang="en"/>
              <a:t>roberta-large</a:t>
            </a:r>
            <a:endParaRPr b="1"/>
          </a:p>
        </p:txBody>
      </p:sp>
      <p:pic>
        <p:nvPicPr>
          <p:cNvPr id="144" name="Google Shape;144;p24"/>
          <p:cNvPicPr preferRelativeResize="0"/>
          <p:nvPr/>
        </p:nvPicPr>
        <p:blipFill rotWithShape="1">
          <a:blip r:embed="rId3">
            <a:alphaModFix/>
          </a:blip>
          <a:srcRect b="0" l="0" r="24823" t="4616"/>
          <a:stretch/>
        </p:blipFill>
        <p:spPr>
          <a:xfrm>
            <a:off x="424825" y="1430725"/>
            <a:ext cx="3694177" cy="3348295"/>
          </a:xfrm>
          <a:prstGeom prst="rect">
            <a:avLst/>
          </a:prstGeom>
          <a:noFill/>
          <a:ln>
            <a:noFill/>
          </a:ln>
        </p:spPr>
      </p:pic>
      <p:pic>
        <p:nvPicPr>
          <p:cNvPr id="145" name="Google Shape;145;p24"/>
          <p:cNvPicPr preferRelativeResize="0"/>
          <p:nvPr/>
        </p:nvPicPr>
        <p:blipFill rotWithShape="1">
          <a:blip r:embed="rId4">
            <a:alphaModFix/>
          </a:blip>
          <a:srcRect b="0" l="0" r="24761" t="4861"/>
          <a:stretch/>
        </p:blipFill>
        <p:spPr>
          <a:xfrm>
            <a:off x="4994550" y="1436388"/>
            <a:ext cx="3694177" cy="3336975"/>
          </a:xfrm>
          <a:prstGeom prst="rect">
            <a:avLst/>
          </a:prstGeom>
          <a:noFill/>
          <a:ln>
            <a:noFill/>
          </a:ln>
        </p:spPr>
      </p:pic>
      <p:sp>
        <p:nvSpPr>
          <p:cNvPr id="146" name="Google Shape;146;p24"/>
          <p:cNvSpPr txBox="1"/>
          <p:nvPr/>
        </p:nvSpPr>
        <p:spPr>
          <a:xfrm>
            <a:off x="1572000" y="47433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large</a:t>
            </a:r>
            <a:endParaRPr b="1">
              <a:solidFill>
                <a:schemeClr val="dk1"/>
              </a:solidFill>
              <a:latin typeface="Roboto"/>
              <a:ea typeface="Roboto"/>
              <a:cs typeface="Roboto"/>
              <a:sym typeface="Roboto"/>
            </a:endParaRPr>
          </a:p>
        </p:txBody>
      </p:sp>
      <p:sp>
        <p:nvSpPr>
          <p:cNvPr id="147" name="Google Shape;147;p24"/>
          <p:cNvSpPr txBox="1"/>
          <p:nvPr/>
        </p:nvSpPr>
        <p:spPr>
          <a:xfrm>
            <a:off x="5881863" y="47433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oboto"/>
                <a:ea typeface="Roboto"/>
                <a:cs typeface="Roboto"/>
                <a:sym typeface="Roboto"/>
              </a:rPr>
              <a:t>roberta large with adapter</a:t>
            </a:r>
            <a:endParaRPr b="1">
              <a:solidFill>
                <a:schemeClr val="dk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Observations</a:t>
            </a:r>
            <a:endParaRPr>
              <a:solidFill>
                <a:srgbClr val="FF9900"/>
              </a:solidFill>
            </a:endParaRPr>
          </a:p>
        </p:txBody>
      </p:sp>
      <p:sp>
        <p:nvSpPr>
          <p:cNvPr id="153" name="Google Shape;153;p25"/>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Higher parameters</a:t>
            </a:r>
            <a:r>
              <a:rPr lang="en"/>
              <a:t> → </a:t>
            </a:r>
            <a:r>
              <a:rPr b="1" lang="en"/>
              <a:t>lower</a:t>
            </a:r>
            <a:r>
              <a:rPr lang="en"/>
              <a:t> overall variability, </a:t>
            </a:r>
            <a:r>
              <a:rPr b="1" lang="en"/>
              <a:t>higher </a:t>
            </a:r>
            <a:r>
              <a:rPr lang="en"/>
              <a:t>overall </a:t>
            </a:r>
            <a:r>
              <a:rPr lang="en"/>
              <a:t>confidence</a:t>
            </a:r>
            <a:endParaRPr/>
          </a:p>
          <a:p>
            <a:pPr indent="-342900" lvl="0" marL="457200" rtl="0" algn="l">
              <a:spcBef>
                <a:spcPts val="0"/>
              </a:spcBef>
              <a:spcAft>
                <a:spcPts val="0"/>
              </a:spcAft>
              <a:buSzPts val="1800"/>
              <a:buChar char="●"/>
            </a:pPr>
            <a:r>
              <a:rPr lang="en"/>
              <a:t>Introduction of </a:t>
            </a:r>
            <a:r>
              <a:rPr b="1" lang="en"/>
              <a:t>adapters increases</a:t>
            </a:r>
            <a:r>
              <a:rPr lang="en"/>
              <a:t> overall </a:t>
            </a:r>
            <a:r>
              <a:rPr b="1" lang="en"/>
              <a:t>variability </a:t>
            </a:r>
            <a:r>
              <a:rPr lang="en"/>
              <a:t>and </a:t>
            </a:r>
            <a:r>
              <a:rPr b="1" lang="en"/>
              <a:t>reduces</a:t>
            </a:r>
            <a:r>
              <a:rPr lang="en"/>
              <a:t> </a:t>
            </a:r>
            <a:r>
              <a:rPr b="1" lang="en"/>
              <a:t>confidence</a:t>
            </a:r>
            <a:endParaRPr/>
          </a:p>
          <a:p>
            <a:pPr indent="-342900" lvl="0" marL="457200" rtl="0" algn="l">
              <a:spcBef>
                <a:spcPts val="0"/>
              </a:spcBef>
              <a:spcAft>
                <a:spcPts val="0"/>
              </a:spcAft>
              <a:buSzPts val="1800"/>
              <a:buChar char="●"/>
            </a:pPr>
            <a:r>
              <a:rPr lang="en"/>
              <a:t>All model variants show </a:t>
            </a:r>
            <a:r>
              <a:rPr b="1" lang="en"/>
              <a:t>most agreement</a:t>
            </a:r>
            <a:r>
              <a:rPr lang="en"/>
              <a:t> on </a:t>
            </a:r>
            <a:r>
              <a:rPr b="1" lang="en"/>
              <a:t>easy-to-learn</a:t>
            </a:r>
            <a:r>
              <a:rPr lang="en"/>
              <a:t> examples and l</a:t>
            </a:r>
            <a:r>
              <a:rPr b="1" lang="en"/>
              <a:t>east agreement</a:t>
            </a:r>
            <a:r>
              <a:rPr lang="en"/>
              <a:t> on </a:t>
            </a:r>
            <a:r>
              <a:rPr b="1" lang="en"/>
              <a:t>hard-to-learn</a:t>
            </a:r>
            <a:r>
              <a:rPr lang="en"/>
              <a:t> examples</a:t>
            </a:r>
            <a:endParaRPr/>
          </a:p>
          <a:p>
            <a:pPr indent="-342900" lvl="0" marL="457200" rtl="0" algn="l">
              <a:spcBef>
                <a:spcPts val="0"/>
              </a:spcBef>
              <a:spcAft>
                <a:spcPts val="0"/>
              </a:spcAft>
              <a:buSzPts val="1800"/>
              <a:buChar char="●"/>
            </a:pPr>
            <a:r>
              <a:rPr b="1" lang="en"/>
              <a:t>Changes</a:t>
            </a:r>
            <a:r>
              <a:rPr lang="en"/>
              <a:t> in data map are </a:t>
            </a:r>
            <a:r>
              <a:rPr b="1" lang="en"/>
              <a:t>significant </a:t>
            </a:r>
            <a:r>
              <a:rPr lang="en"/>
              <a:t>across</a:t>
            </a:r>
            <a:r>
              <a:rPr lang="en"/>
              <a:t> models, but </a:t>
            </a:r>
            <a:r>
              <a:rPr b="1" lang="en"/>
              <a:t>least significant</a:t>
            </a:r>
            <a:r>
              <a:rPr lang="en"/>
              <a:t> when introducing </a:t>
            </a:r>
            <a:r>
              <a:rPr b="1" lang="en"/>
              <a:t>adapters</a:t>
            </a:r>
            <a:r>
              <a:rPr lang="en"/>
              <a:t> to a </a:t>
            </a:r>
            <a:r>
              <a:rPr b="1" lang="en"/>
              <a:t>large model</a:t>
            </a:r>
            <a:endParaRPr b="1"/>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Future Work</a:t>
            </a:r>
            <a:endParaRPr>
              <a:solidFill>
                <a:srgbClr val="FF9900"/>
              </a:solidFill>
            </a:endParaRPr>
          </a:p>
        </p:txBody>
      </p:sp>
      <p:sp>
        <p:nvSpPr>
          <p:cNvPr id="159" name="Google Shape;159;p26"/>
          <p:cNvSpPr txBox="1"/>
          <p:nvPr>
            <p:ph idx="1" type="body"/>
          </p:nvPr>
        </p:nvSpPr>
        <p:spPr>
          <a:xfrm>
            <a:off x="387900" y="1489824"/>
            <a:ext cx="8368200" cy="3078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t>Further experiments:</a:t>
            </a:r>
            <a:endParaRPr b="1"/>
          </a:p>
          <a:p>
            <a:pPr indent="-342900" lvl="0" marL="457200" rtl="0" algn="l">
              <a:spcBef>
                <a:spcPts val="1200"/>
              </a:spcBef>
              <a:spcAft>
                <a:spcPts val="0"/>
              </a:spcAft>
              <a:buSzPts val="1800"/>
              <a:buChar char="●"/>
            </a:pPr>
            <a:r>
              <a:rPr lang="en"/>
              <a:t>Experimenting on </a:t>
            </a:r>
            <a:r>
              <a:rPr b="1" lang="en"/>
              <a:t>QNLI</a:t>
            </a:r>
            <a:r>
              <a:rPr lang="en"/>
              <a:t>, </a:t>
            </a:r>
            <a:r>
              <a:rPr b="1" lang="en"/>
              <a:t>SNLI</a:t>
            </a:r>
            <a:r>
              <a:rPr lang="en"/>
              <a:t> and other </a:t>
            </a:r>
            <a:r>
              <a:rPr b="1" lang="en"/>
              <a:t>GLUE</a:t>
            </a:r>
            <a:r>
              <a:rPr lang="en"/>
              <a:t> tasks</a:t>
            </a:r>
            <a:endParaRPr b="1"/>
          </a:p>
          <a:p>
            <a:pPr indent="0" lvl="0" marL="0" rtl="0" algn="l">
              <a:spcBef>
                <a:spcPts val="1200"/>
              </a:spcBef>
              <a:spcAft>
                <a:spcPts val="0"/>
              </a:spcAft>
              <a:buNone/>
            </a:pPr>
            <a:r>
              <a:rPr b="1" lang="en"/>
              <a:t>Investigating effect of parameter count</a:t>
            </a:r>
            <a:r>
              <a:rPr b="1" lang="en"/>
              <a:t>:  </a:t>
            </a:r>
            <a:endParaRPr b="1"/>
          </a:p>
          <a:p>
            <a:pPr indent="-342900" lvl="0" marL="457200" rtl="0" algn="l">
              <a:spcBef>
                <a:spcPts val="1200"/>
              </a:spcBef>
              <a:spcAft>
                <a:spcPts val="0"/>
              </a:spcAft>
              <a:buSzPts val="1800"/>
              <a:buChar char="●"/>
            </a:pPr>
            <a:r>
              <a:rPr lang="en"/>
              <a:t>Experimenting with more adapter configurations</a:t>
            </a:r>
            <a:endParaRPr/>
          </a:p>
          <a:p>
            <a:pPr indent="-342900" lvl="0" marL="457200" rtl="0" algn="l">
              <a:spcBef>
                <a:spcPts val="0"/>
              </a:spcBef>
              <a:spcAft>
                <a:spcPts val="0"/>
              </a:spcAft>
              <a:buSzPts val="1800"/>
              <a:buChar char="●"/>
            </a:pPr>
            <a:r>
              <a:rPr lang="en"/>
              <a:t>Experimenting with model distillation</a:t>
            </a:r>
            <a:endParaRPr/>
          </a:p>
          <a:p>
            <a:pPr indent="0" lvl="0" marL="0" rtl="0" algn="l">
              <a:spcBef>
                <a:spcPts val="1200"/>
              </a:spcBef>
              <a:spcAft>
                <a:spcPts val="0"/>
              </a:spcAft>
              <a:buNone/>
            </a:pPr>
            <a:r>
              <a:rPr b="1" lang="en"/>
              <a:t>Investigating effect of adapters:</a:t>
            </a:r>
            <a:endParaRPr b="1"/>
          </a:p>
          <a:p>
            <a:pPr indent="-342900" lvl="0" marL="457200" rtl="0" algn="l">
              <a:spcBef>
                <a:spcPts val="1200"/>
              </a:spcBef>
              <a:spcAft>
                <a:spcPts val="0"/>
              </a:spcAft>
              <a:buSzPts val="1800"/>
              <a:buChar char="●"/>
            </a:pPr>
            <a:r>
              <a:rPr lang="en"/>
              <a:t>Exploring </a:t>
            </a:r>
            <a:r>
              <a:rPr b="1" lang="en"/>
              <a:t>multi-task</a:t>
            </a:r>
            <a:r>
              <a:rPr lang="en"/>
              <a:t> learning using </a:t>
            </a:r>
            <a:r>
              <a:rPr b="1" lang="en"/>
              <a:t>adapter-fusion</a:t>
            </a:r>
            <a:endParaRPr b="1"/>
          </a:p>
          <a:p>
            <a:pPr indent="-342900" lvl="0" marL="457200" rtl="0" algn="l">
              <a:spcBef>
                <a:spcPts val="0"/>
              </a:spcBef>
              <a:spcAft>
                <a:spcPts val="0"/>
              </a:spcAft>
              <a:buSzPts val="1800"/>
              <a:buChar char="●"/>
            </a:pPr>
            <a:r>
              <a:rPr lang="en"/>
              <a:t>Exploring </a:t>
            </a:r>
            <a:r>
              <a:rPr b="1" lang="en"/>
              <a:t>cross-lingual </a:t>
            </a:r>
            <a:r>
              <a:rPr lang="en"/>
              <a:t>transfer with </a:t>
            </a:r>
            <a:r>
              <a:rPr b="1" lang="en"/>
              <a:t>language adapters</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7"/>
          <p:cNvSpPr txBox="1"/>
          <p:nvPr/>
        </p:nvSpPr>
        <p:spPr>
          <a:xfrm>
            <a:off x="653350" y="1707525"/>
            <a:ext cx="76893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500">
              <a:solidFill>
                <a:schemeClr val="dk1"/>
              </a:solidFill>
              <a:highlight>
                <a:schemeClr val="lt1"/>
              </a:highlight>
              <a:latin typeface="Merriweather"/>
              <a:ea typeface="Merriweather"/>
              <a:cs typeface="Merriweather"/>
              <a:sym typeface="Merriweather"/>
            </a:endParaRPr>
          </a:p>
        </p:txBody>
      </p:sp>
      <p:pic>
        <p:nvPicPr>
          <p:cNvPr id="165" name="Google Shape;165;p27"/>
          <p:cNvPicPr preferRelativeResize="0"/>
          <p:nvPr/>
        </p:nvPicPr>
        <p:blipFill>
          <a:blip r:embed="rId3">
            <a:alphaModFix/>
          </a:blip>
          <a:stretch>
            <a:fillRect/>
          </a:stretch>
        </p:blipFill>
        <p:spPr>
          <a:xfrm>
            <a:off x="1647000" y="613700"/>
            <a:ext cx="5702001" cy="38477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Proofs</a:t>
            </a:r>
            <a:endParaRPr>
              <a:solidFill>
                <a:srgbClr val="FF9900"/>
              </a:solidFill>
            </a:endParaRPr>
          </a:p>
        </p:txBody>
      </p:sp>
      <p:sp>
        <p:nvSpPr>
          <p:cNvPr id="171" name="Google Shape;171;p28"/>
          <p:cNvSpPr txBox="1"/>
          <p:nvPr>
            <p:ph idx="1" type="body"/>
          </p:nvPr>
        </p:nvSpPr>
        <p:spPr>
          <a:xfrm>
            <a:off x="387900" y="1489825"/>
            <a:ext cx="8368200" cy="3574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i="1" lang="en" sz="1600">
                <a:solidFill>
                  <a:srgbClr val="6AA84F"/>
                </a:solidFill>
              </a:rPr>
              <a:t>Result 1</a:t>
            </a:r>
            <a:r>
              <a:rPr lang="en" sz="1600">
                <a:solidFill>
                  <a:srgbClr val="6AA84F"/>
                </a:solidFill>
              </a:rPr>
              <a:t>:</a:t>
            </a:r>
            <a:r>
              <a:rPr lang="en" sz="1600"/>
              <a:t> If we have two sequences </a:t>
            </a:r>
            <a:r>
              <a:rPr b="1" lang="en" sz="1600"/>
              <a:t>x</a:t>
            </a:r>
            <a:r>
              <a:rPr lang="en" sz="1600"/>
              <a:t>, </a:t>
            </a:r>
            <a:r>
              <a:rPr b="1" lang="en" sz="1600"/>
              <a:t>y</a:t>
            </a:r>
            <a:r>
              <a:rPr lang="en" sz="1600"/>
              <a:t>,</a:t>
            </a:r>
            <a:r>
              <a:rPr lang="en" sz="1600"/>
              <a:t> let </a:t>
            </a:r>
            <a:r>
              <a:rPr b="1" lang="en" sz="1600"/>
              <a:t>x</a:t>
            </a:r>
            <a:r>
              <a:rPr lang="en" sz="1600"/>
              <a:t> denotes true values and </a:t>
            </a:r>
            <a:r>
              <a:rPr b="1" lang="en" sz="1600"/>
              <a:t>y</a:t>
            </a:r>
            <a:r>
              <a:rPr lang="en" sz="1600"/>
              <a:t> denotes predictions. Let </a:t>
            </a:r>
            <a:r>
              <a:rPr lang="en" sz="1600"/>
              <a:t>𝓟</a:t>
            </a:r>
            <a:r>
              <a:rPr lang="en" sz="1600"/>
              <a:t>, </a:t>
            </a:r>
            <a:r>
              <a:rPr lang="en" sz="1600"/>
              <a:t>𝓡</a:t>
            </a:r>
            <a:r>
              <a:rPr lang="en" sz="1600"/>
              <a:t> denote the precision and recall respectively</a:t>
            </a:r>
            <a:endParaRPr sz="1600"/>
          </a:p>
          <a:p>
            <a:pPr indent="0" lvl="0" marL="0" rtl="0" algn="l">
              <a:spcBef>
                <a:spcPts val="1200"/>
              </a:spcBef>
              <a:spcAft>
                <a:spcPts val="0"/>
              </a:spcAft>
              <a:buNone/>
            </a:pPr>
            <a:r>
              <a:rPr lang="en" sz="1600"/>
              <a:t>Then: </a:t>
            </a:r>
            <a:r>
              <a:rPr lang="en" sz="1600"/>
              <a:t>𝓟</a:t>
            </a:r>
            <a:r>
              <a:rPr lang="en" sz="1600"/>
              <a:t>(</a:t>
            </a:r>
            <a:r>
              <a:rPr b="1" lang="en" sz="1600"/>
              <a:t>x</a:t>
            </a:r>
            <a:r>
              <a:rPr lang="en" sz="1600"/>
              <a:t>,</a:t>
            </a:r>
            <a:r>
              <a:rPr b="1" lang="en" sz="1600"/>
              <a:t>y</a:t>
            </a:r>
            <a:r>
              <a:rPr lang="en" sz="1600"/>
              <a:t>) = </a:t>
            </a:r>
            <a:r>
              <a:rPr lang="en" sz="1600"/>
              <a:t>𝓡</a:t>
            </a:r>
            <a:r>
              <a:rPr lang="en" sz="1600"/>
              <a:t>(</a:t>
            </a:r>
            <a:r>
              <a:rPr b="1" lang="en" sz="1600"/>
              <a:t>y</a:t>
            </a:r>
            <a:r>
              <a:rPr lang="en" sz="1600"/>
              <a:t>,</a:t>
            </a:r>
            <a:r>
              <a:rPr b="1" lang="en" sz="1600"/>
              <a:t>x</a:t>
            </a:r>
            <a:r>
              <a:rPr lang="en" sz="1600"/>
              <a:t>) and </a:t>
            </a:r>
            <a:r>
              <a:rPr lang="en" sz="1600"/>
              <a:t>𝓡</a:t>
            </a:r>
            <a:r>
              <a:rPr lang="en" sz="1600"/>
              <a:t>(</a:t>
            </a:r>
            <a:r>
              <a:rPr b="1" lang="en" sz="1600"/>
              <a:t>x</a:t>
            </a:r>
            <a:r>
              <a:rPr lang="en" sz="1600"/>
              <a:t>,</a:t>
            </a:r>
            <a:r>
              <a:rPr b="1" lang="en" sz="1600"/>
              <a:t>y</a:t>
            </a:r>
            <a:r>
              <a:rPr lang="en" sz="1600"/>
              <a:t>) = </a:t>
            </a:r>
            <a:r>
              <a:rPr lang="en" sz="1600"/>
              <a:t>𝓟</a:t>
            </a:r>
            <a:r>
              <a:rPr lang="en" sz="1600"/>
              <a:t>(</a:t>
            </a:r>
            <a:r>
              <a:rPr b="1" lang="en" sz="1600"/>
              <a:t>y</a:t>
            </a:r>
            <a:r>
              <a:rPr lang="en" sz="1600"/>
              <a:t>,</a:t>
            </a:r>
            <a:r>
              <a:rPr b="1" lang="en" sz="1600"/>
              <a:t>x</a:t>
            </a:r>
            <a:r>
              <a:rPr lang="en" sz="1600"/>
              <a:t>)</a:t>
            </a:r>
            <a:endParaRPr sz="1600"/>
          </a:p>
          <a:p>
            <a:pPr indent="0" lvl="0" marL="0" rtl="0" algn="l">
              <a:spcBef>
                <a:spcPts val="1200"/>
              </a:spcBef>
              <a:spcAft>
                <a:spcPts val="0"/>
              </a:spcAft>
              <a:buNone/>
            </a:pPr>
            <a:r>
              <a:rPr i="1" lang="en" sz="1600">
                <a:solidFill>
                  <a:srgbClr val="6AA84F"/>
                </a:solidFill>
              </a:rPr>
              <a:t>Proof:</a:t>
            </a:r>
            <a:endParaRPr i="1" sz="1600">
              <a:solidFill>
                <a:srgbClr val="6AA84F"/>
              </a:solidFill>
            </a:endParaRPr>
          </a:p>
          <a:p>
            <a:pPr indent="0" lvl="0" marL="0" rtl="0" algn="l">
              <a:spcBef>
                <a:spcPts val="1200"/>
              </a:spcBef>
              <a:spcAft>
                <a:spcPts val="0"/>
              </a:spcAft>
              <a:buNone/>
            </a:pPr>
            <a:r>
              <a:rPr lang="en" sz="1600"/>
              <a:t>We know </a:t>
            </a:r>
            <a:r>
              <a:rPr lang="en" sz="1600"/>
              <a:t>𝓟(</a:t>
            </a:r>
            <a:r>
              <a:rPr b="1" lang="en" sz="1600"/>
              <a:t>x</a:t>
            </a:r>
            <a:r>
              <a:rPr lang="en" sz="1600"/>
              <a:t>,</a:t>
            </a:r>
            <a:r>
              <a:rPr b="1" lang="en" sz="1600"/>
              <a:t>y</a:t>
            </a:r>
            <a:r>
              <a:rPr lang="en" sz="1600"/>
              <a:t>)</a:t>
            </a:r>
            <a:r>
              <a:rPr lang="en" sz="1600"/>
              <a:t> = </a:t>
            </a:r>
            <a:r>
              <a:rPr lang="en" sz="1400"/>
              <a:t>TP/(TP+FP)</a:t>
            </a:r>
            <a:r>
              <a:rPr lang="en" sz="1600"/>
              <a:t>, 𝓡</a:t>
            </a:r>
            <a:r>
              <a:rPr lang="en" sz="1600"/>
              <a:t>(</a:t>
            </a:r>
            <a:r>
              <a:rPr b="1" lang="en" sz="1600"/>
              <a:t>x</a:t>
            </a:r>
            <a:r>
              <a:rPr lang="en" sz="1600"/>
              <a:t>,</a:t>
            </a:r>
            <a:r>
              <a:rPr b="1" lang="en" sz="1600"/>
              <a:t>y</a:t>
            </a:r>
            <a:r>
              <a:rPr lang="en" sz="1600"/>
              <a:t>)</a:t>
            </a:r>
            <a:r>
              <a:rPr lang="en" sz="1600"/>
              <a:t> = </a:t>
            </a:r>
            <a:r>
              <a:rPr lang="en" sz="1400"/>
              <a:t>TP/(TP+FN)</a:t>
            </a:r>
            <a:endParaRPr sz="1600"/>
          </a:p>
          <a:p>
            <a:pPr indent="0" lvl="0" marL="0" rtl="0" algn="l">
              <a:spcBef>
                <a:spcPts val="1200"/>
              </a:spcBef>
              <a:spcAft>
                <a:spcPts val="0"/>
              </a:spcAft>
              <a:buNone/>
            </a:pPr>
            <a:r>
              <a:rPr b="1" lang="en" sz="1600"/>
              <a:t>x</a:t>
            </a:r>
            <a:r>
              <a:rPr b="1" lang="en" sz="1600"/>
              <a:t>:</a:t>
            </a:r>
            <a:r>
              <a:rPr lang="en" sz="1600"/>
              <a:t>  1    1    0    0           after exchanging,       </a:t>
            </a:r>
            <a:r>
              <a:rPr b="1" lang="en" sz="1600"/>
              <a:t>y</a:t>
            </a:r>
            <a:r>
              <a:rPr b="1" lang="en" sz="1600"/>
              <a:t>:</a:t>
            </a:r>
            <a:r>
              <a:rPr lang="en" sz="1600"/>
              <a:t>  0     1     1     0    </a:t>
            </a:r>
            <a:br>
              <a:rPr lang="en" sz="1600"/>
            </a:br>
            <a:r>
              <a:rPr b="1" lang="en" sz="1600"/>
              <a:t>y</a:t>
            </a:r>
            <a:r>
              <a:rPr b="1" lang="en" sz="1600"/>
              <a:t>:</a:t>
            </a:r>
            <a:r>
              <a:rPr lang="en" sz="1600"/>
              <a:t>  0    1    1    0                                                 </a:t>
            </a:r>
            <a:r>
              <a:rPr b="1" lang="en" sz="1600"/>
              <a:t>x</a:t>
            </a:r>
            <a:r>
              <a:rPr b="1" lang="en" sz="1600"/>
              <a:t>:</a:t>
            </a:r>
            <a:r>
              <a:rPr lang="en" sz="1600"/>
              <a:t>  1     1     0     0</a:t>
            </a:r>
            <a:endParaRPr sz="1600"/>
          </a:p>
          <a:p>
            <a:pPr indent="0" lvl="0" marL="0" rtl="0" algn="l">
              <a:spcBef>
                <a:spcPts val="1200"/>
              </a:spcBef>
              <a:spcAft>
                <a:spcPts val="0"/>
              </a:spcAft>
              <a:buNone/>
            </a:pPr>
            <a:r>
              <a:rPr lang="en" sz="1600"/>
              <a:t>    </a:t>
            </a:r>
            <a:r>
              <a:rPr lang="en" sz="1400"/>
              <a:t>FN   TP  FP  TN                                                           </a:t>
            </a:r>
            <a:r>
              <a:rPr lang="en" sz="1400"/>
              <a:t>FP’   TP’  FN’  TN’</a:t>
            </a:r>
            <a:endParaRPr sz="1400"/>
          </a:p>
          <a:p>
            <a:pPr indent="0" lvl="0" marL="0" rtl="0" algn="l">
              <a:spcBef>
                <a:spcPts val="1200"/>
              </a:spcBef>
              <a:spcAft>
                <a:spcPts val="0"/>
              </a:spcAft>
              <a:buNone/>
            </a:pPr>
            <a:r>
              <a:rPr lang="en" sz="1600"/>
              <a:t> As we can see </a:t>
            </a:r>
            <a:r>
              <a:rPr lang="en" sz="1400"/>
              <a:t>TP = TP’ , TN = TN’ while FN = FP’ and FN’ = FP (False +ve and False -ve swap) </a:t>
            </a:r>
            <a:endParaRPr sz="1400"/>
          </a:p>
          <a:p>
            <a:pPr indent="0" lvl="0" marL="0" rtl="0" algn="l">
              <a:spcBef>
                <a:spcPts val="1200"/>
              </a:spcBef>
              <a:spcAft>
                <a:spcPts val="1200"/>
              </a:spcAft>
              <a:buNone/>
            </a:pPr>
            <a:r>
              <a:rPr lang="en" sz="1600"/>
              <a:t>𝓟(</a:t>
            </a:r>
            <a:r>
              <a:rPr b="1" lang="en" sz="1600"/>
              <a:t>x</a:t>
            </a:r>
            <a:r>
              <a:rPr lang="en" sz="1600"/>
              <a:t>,</a:t>
            </a:r>
            <a:r>
              <a:rPr b="1" lang="en" sz="1600"/>
              <a:t>y</a:t>
            </a:r>
            <a:r>
              <a:rPr lang="en" sz="1600"/>
              <a:t>) = </a:t>
            </a:r>
            <a:r>
              <a:rPr lang="en" sz="1400"/>
              <a:t>TP/(TP+FP),  </a:t>
            </a:r>
            <a:r>
              <a:rPr lang="en" sz="1600"/>
              <a:t>𝓟(</a:t>
            </a:r>
            <a:r>
              <a:rPr b="1" lang="en" sz="1600"/>
              <a:t>y</a:t>
            </a:r>
            <a:r>
              <a:rPr lang="en" sz="1600"/>
              <a:t>,</a:t>
            </a:r>
            <a:r>
              <a:rPr b="1" lang="en" sz="1600"/>
              <a:t>x</a:t>
            </a:r>
            <a:r>
              <a:rPr lang="en" sz="1600"/>
              <a:t>) = </a:t>
            </a:r>
            <a:r>
              <a:rPr lang="en" sz="1400"/>
              <a:t>TP’/(TP’+FP’) = TP/(TP+FN) = </a:t>
            </a:r>
            <a:r>
              <a:rPr lang="en" sz="1600"/>
              <a:t>𝓡(</a:t>
            </a:r>
            <a:r>
              <a:rPr b="1" lang="en" sz="1600"/>
              <a:t>x</a:t>
            </a:r>
            <a:r>
              <a:rPr lang="en" sz="1600"/>
              <a:t>,</a:t>
            </a:r>
            <a:r>
              <a:rPr b="1" lang="en" sz="1600"/>
              <a:t>y</a:t>
            </a:r>
            <a:r>
              <a:rPr lang="en" sz="1600"/>
              <a:t>) </a:t>
            </a:r>
            <a:r>
              <a:rPr lang="en" sz="1400"/>
              <a:t>(Similarly for the other case)</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Proofs</a:t>
            </a:r>
            <a:endParaRPr/>
          </a:p>
        </p:txBody>
      </p:sp>
      <p:sp>
        <p:nvSpPr>
          <p:cNvPr id="177" name="Google Shape;177;p29"/>
          <p:cNvSpPr txBox="1"/>
          <p:nvPr>
            <p:ph idx="1" type="body"/>
          </p:nvPr>
        </p:nvSpPr>
        <p:spPr>
          <a:xfrm>
            <a:off x="387900" y="1433550"/>
            <a:ext cx="8368200" cy="3653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600"/>
              <a:t>Let’s say we binarize the partitions induced by each model using a target class C s.t.</a:t>
            </a:r>
            <a:endParaRPr sz="1600"/>
          </a:p>
          <a:p>
            <a:pPr indent="-330200" lvl="0" marL="457200" rtl="0" algn="l">
              <a:spcBef>
                <a:spcPts val="1200"/>
              </a:spcBef>
              <a:spcAft>
                <a:spcPts val="0"/>
              </a:spcAft>
              <a:buSzPts val="1600"/>
              <a:buChar char="●"/>
            </a:pPr>
            <a:r>
              <a:rPr lang="en" sz="1600"/>
              <a:t>1 </a:t>
            </a:r>
            <a:r>
              <a:rPr lang="en" sz="1600"/>
              <a:t>→</a:t>
            </a:r>
            <a:r>
              <a:rPr lang="en" sz="1600"/>
              <a:t> if model categorizes instance as belonging to C</a:t>
            </a:r>
            <a:endParaRPr sz="1600"/>
          </a:p>
          <a:p>
            <a:pPr indent="-330200" lvl="0" marL="457200" rtl="0" algn="l">
              <a:spcBef>
                <a:spcPts val="0"/>
              </a:spcBef>
              <a:spcAft>
                <a:spcPts val="0"/>
              </a:spcAft>
              <a:buSzPts val="1600"/>
              <a:buChar char="●"/>
            </a:pPr>
            <a:r>
              <a:rPr lang="en" sz="1600"/>
              <a:t>0 → otherwise</a:t>
            </a:r>
            <a:endParaRPr sz="1600"/>
          </a:p>
          <a:p>
            <a:pPr indent="0" lvl="0" marL="0" rtl="0" algn="l">
              <a:spcBef>
                <a:spcPts val="1200"/>
              </a:spcBef>
              <a:spcAft>
                <a:spcPts val="0"/>
              </a:spcAft>
              <a:buNone/>
            </a:pPr>
            <a:r>
              <a:rPr lang="en" sz="1600"/>
              <a:t>In our case the class distribution </a:t>
            </a:r>
            <a:r>
              <a:rPr lang="en" sz="1600"/>
              <a:t>between</a:t>
            </a:r>
            <a:r>
              <a:rPr lang="en" sz="1600"/>
              <a:t> 1s and 0s is 1:2. (because there are 3 classes of size N/3, N/3, N/3,)</a:t>
            </a:r>
            <a:endParaRPr sz="1600"/>
          </a:p>
          <a:p>
            <a:pPr indent="0" lvl="0" marL="0" rtl="0" algn="l">
              <a:spcBef>
                <a:spcPts val="1200"/>
              </a:spcBef>
              <a:spcAft>
                <a:spcPts val="0"/>
              </a:spcAft>
              <a:buNone/>
            </a:pPr>
            <a:r>
              <a:rPr lang="en" sz="1600"/>
              <a:t>Let’s say the dataset has N instances.</a:t>
            </a:r>
            <a:endParaRPr sz="1600"/>
          </a:p>
          <a:p>
            <a:pPr indent="0" lvl="0" marL="0" rtl="0" algn="l">
              <a:spcBef>
                <a:spcPts val="1200"/>
              </a:spcBef>
              <a:spcAft>
                <a:spcPts val="0"/>
              </a:spcAft>
              <a:buNone/>
            </a:pPr>
            <a:r>
              <a:rPr lang="en" sz="1600"/>
              <a:t>∴ FN+TN = 2N/3 and TP+FP =   N/3 also, </a:t>
            </a:r>
            <a:br>
              <a:rPr lang="en" sz="1600"/>
            </a:br>
            <a:r>
              <a:rPr lang="en" sz="1600"/>
              <a:t>    FN+TP =   N/3 and FP+TN = 2N/3</a:t>
            </a:r>
            <a:endParaRPr sz="1600"/>
          </a:p>
          <a:p>
            <a:pPr indent="0" lvl="0" marL="0" rtl="0" algn="l">
              <a:spcBef>
                <a:spcPts val="1200"/>
              </a:spcBef>
              <a:spcAft>
                <a:spcPts val="1200"/>
              </a:spcAft>
              <a:buNone/>
            </a:pPr>
            <a:r>
              <a:rPr lang="en" sz="1600"/>
              <a:t>So we get </a:t>
            </a:r>
            <a:r>
              <a:rPr b="1" lang="en" sz="1600"/>
              <a:t>FP = FN</a:t>
            </a:r>
            <a:r>
              <a:rPr lang="en" sz="1600"/>
              <a:t> </a:t>
            </a:r>
            <a:br>
              <a:rPr lang="en" sz="1600"/>
            </a:br>
            <a:r>
              <a:rPr lang="en" sz="1600"/>
              <a:t>Since, 𝓟 = </a:t>
            </a:r>
            <a:r>
              <a:rPr lang="en" sz="1400"/>
              <a:t>TP/(TP+FP)</a:t>
            </a:r>
            <a:r>
              <a:rPr lang="en" sz="1600"/>
              <a:t> and 𝓡 = </a:t>
            </a:r>
            <a:r>
              <a:rPr lang="en" sz="1400"/>
              <a:t>TP/(TP+FN), </a:t>
            </a:r>
            <a:r>
              <a:rPr lang="en" sz="1600"/>
              <a:t>𝓟 = 𝓡 for all our experiments</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D</a:t>
            </a:r>
            <a:r>
              <a:rPr lang="en">
                <a:solidFill>
                  <a:srgbClr val="FF9900"/>
                </a:solidFill>
              </a:rPr>
              <a:t>ataset Cartography</a:t>
            </a:r>
            <a:endParaRPr>
              <a:solidFill>
                <a:srgbClr val="FF9900"/>
              </a:solidFill>
            </a:endParaRPr>
          </a:p>
        </p:txBody>
      </p:sp>
      <p:sp>
        <p:nvSpPr>
          <p:cNvPr id="70" name="Google Shape;70;p14"/>
          <p:cNvSpPr txBox="1"/>
          <p:nvPr>
            <p:ph idx="1" type="body"/>
          </p:nvPr>
        </p:nvSpPr>
        <p:spPr>
          <a:xfrm>
            <a:off x="387900" y="1489825"/>
            <a:ext cx="8368200" cy="33699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sz="1600"/>
              <a:t>Partition/Categorize samples in dataset</a:t>
            </a:r>
            <a:r>
              <a:rPr lang="en" sz="1700"/>
              <a:t> </a:t>
            </a:r>
            <a:r>
              <a:rPr lang="en" sz="1600"/>
              <a:t>𝓓</a:t>
            </a:r>
            <a:endParaRPr sz="1600"/>
          </a:p>
          <a:p>
            <a:pPr indent="-342900" lvl="0" marL="457200" rtl="0" algn="l">
              <a:spcBef>
                <a:spcPts val="0"/>
              </a:spcBef>
              <a:spcAft>
                <a:spcPts val="0"/>
              </a:spcAft>
              <a:buSzPts val="1800"/>
              <a:buChar char="●"/>
            </a:pPr>
            <a:r>
              <a:rPr b="1" lang="en" sz="1600"/>
              <a:t>Finetune</a:t>
            </a:r>
            <a:r>
              <a:rPr lang="en" sz="1600"/>
              <a:t> a model</a:t>
            </a:r>
            <a:r>
              <a:rPr lang="en" sz="1600"/>
              <a:t> 𝓜</a:t>
            </a:r>
            <a:r>
              <a:rPr lang="en" sz="1700"/>
              <a:t> </a:t>
            </a:r>
            <a:r>
              <a:rPr lang="en" sz="1600"/>
              <a:t>on 𝓓 and log logits 𝓛 : i→[0,1] across epochs 1 to N (</a:t>
            </a:r>
            <a:r>
              <a:rPr b="1" lang="en" sz="1600"/>
              <a:t>Training Dynamics</a:t>
            </a:r>
            <a:r>
              <a:rPr lang="en" sz="1600"/>
              <a:t>)</a:t>
            </a:r>
            <a:endParaRPr sz="1600"/>
          </a:p>
          <a:p>
            <a:pPr indent="-323850" lvl="1" marL="914400" rtl="0" algn="l">
              <a:spcBef>
                <a:spcPts val="0"/>
              </a:spcBef>
              <a:spcAft>
                <a:spcPts val="0"/>
              </a:spcAft>
              <a:buSzPts val="1500"/>
              <a:buChar char="○"/>
            </a:pPr>
            <a:r>
              <a:rPr lang="en" sz="1500"/>
              <a:t>Consider sample 𝓧, y ϵ </a:t>
            </a:r>
            <a:r>
              <a:rPr lang="en" sz="1600"/>
              <a:t>𝓓 , </a:t>
            </a:r>
            <a:endParaRPr sz="1600"/>
          </a:p>
          <a:p>
            <a:pPr indent="-317500" lvl="2" marL="1371600" rtl="0" algn="l">
              <a:spcBef>
                <a:spcPts val="0"/>
              </a:spcBef>
              <a:spcAft>
                <a:spcPts val="0"/>
              </a:spcAft>
              <a:buSzPts val="1400"/>
              <a:buChar char="■"/>
            </a:pPr>
            <a:r>
              <a:rPr lang="en"/>
              <a:t>𝓧 : input features, y : label</a:t>
            </a:r>
            <a:endParaRPr/>
          </a:p>
          <a:p>
            <a:pPr indent="-317500" lvl="2" marL="1371600" rtl="0" algn="l">
              <a:spcBef>
                <a:spcPts val="0"/>
              </a:spcBef>
              <a:spcAft>
                <a:spcPts val="0"/>
              </a:spcAft>
              <a:buSzPts val="1400"/>
              <a:buChar char="■"/>
            </a:pPr>
            <a:r>
              <a:rPr lang="en" sz="1600"/>
              <a:t>𝓛</a:t>
            </a:r>
            <a:r>
              <a:rPr lang="en"/>
              <a:t>(y): probability of true class/confidence</a:t>
            </a:r>
            <a:endParaRPr sz="1200"/>
          </a:p>
          <a:p>
            <a:pPr indent="-323850" lvl="1" marL="914400" rtl="0" algn="l">
              <a:spcBef>
                <a:spcPts val="0"/>
              </a:spcBef>
              <a:spcAft>
                <a:spcPts val="0"/>
              </a:spcAft>
              <a:buSzPts val="1500"/>
              <a:buChar char="○"/>
            </a:pPr>
            <a:r>
              <a:rPr b="1" lang="en" sz="1500"/>
              <a:t>mean confidence:</a:t>
            </a:r>
            <a:r>
              <a:rPr lang="en" sz="1500"/>
              <a:t>  ĉ = </a:t>
            </a:r>
            <a:r>
              <a:rPr lang="en" sz="1600"/>
              <a:t>Σ</a:t>
            </a:r>
            <a:r>
              <a:rPr baseline="30000" lang="en" sz="1600"/>
              <a:t>N</a:t>
            </a:r>
            <a:r>
              <a:rPr baseline="-25000" lang="en" sz="1500"/>
              <a:t>i=1</a:t>
            </a:r>
            <a:r>
              <a:rPr lang="en" sz="1500"/>
              <a:t>𝓛(y)/N</a:t>
            </a:r>
            <a:endParaRPr sz="1300"/>
          </a:p>
          <a:p>
            <a:pPr indent="-323850" lvl="1" marL="914400" rtl="0" algn="l">
              <a:spcBef>
                <a:spcPts val="0"/>
              </a:spcBef>
              <a:spcAft>
                <a:spcPts val="0"/>
              </a:spcAft>
              <a:buSzPts val="1500"/>
              <a:buChar char="○"/>
            </a:pPr>
            <a:r>
              <a:rPr b="1" lang="en" sz="1500"/>
              <a:t>variability:</a:t>
            </a:r>
            <a:r>
              <a:rPr lang="en" sz="1500"/>
              <a:t> σ = </a:t>
            </a:r>
            <a:r>
              <a:rPr lang="en" sz="1600"/>
              <a:t>Σ</a:t>
            </a:r>
            <a:r>
              <a:rPr baseline="30000" lang="en" sz="1600"/>
              <a:t>N</a:t>
            </a:r>
            <a:r>
              <a:rPr baseline="-25000" lang="en" sz="1500"/>
              <a:t>i=1</a:t>
            </a:r>
            <a:r>
              <a:rPr lang="en" sz="1500"/>
              <a:t>(𝓛(y)-ĉ)</a:t>
            </a:r>
            <a:r>
              <a:rPr baseline="30000" lang="en" sz="1500"/>
              <a:t>2</a:t>
            </a:r>
            <a:r>
              <a:rPr lang="en" sz="1500"/>
              <a:t>/N</a:t>
            </a:r>
            <a:endParaRPr sz="1500"/>
          </a:p>
          <a:p>
            <a:pPr indent="-342900" lvl="0" marL="457200" rtl="0" algn="l">
              <a:spcBef>
                <a:spcPts val="0"/>
              </a:spcBef>
              <a:spcAft>
                <a:spcPts val="0"/>
              </a:spcAft>
              <a:buSzPts val="1800"/>
              <a:buChar char="●"/>
            </a:pPr>
            <a:r>
              <a:rPr b="1" lang="en" sz="1600"/>
              <a:t>Partition</a:t>
            </a:r>
            <a:r>
              <a:rPr lang="en" sz="1600"/>
              <a:t> 𝓓 based on ĉ</a:t>
            </a:r>
            <a:r>
              <a:rPr lang="en" sz="1500"/>
              <a:t> </a:t>
            </a:r>
            <a:r>
              <a:rPr lang="en" sz="1600"/>
              <a:t>and</a:t>
            </a:r>
            <a:r>
              <a:rPr lang="en" sz="1500"/>
              <a:t> </a:t>
            </a:r>
            <a:r>
              <a:rPr lang="en" sz="1600"/>
              <a:t>σ</a:t>
            </a:r>
            <a:r>
              <a:rPr lang="en" sz="1500"/>
              <a:t> </a:t>
            </a:r>
            <a:endParaRPr sz="1500"/>
          </a:p>
          <a:p>
            <a:pPr indent="-323850" lvl="1" marL="914400" rtl="0" algn="l">
              <a:spcBef>
                <a:spcPts val="0"/>
              </a:spcBef>
              <a:spcAft>
                <a:spcPts val="0"/>
              </a:spcAft>
              <a:buSzPts val="1500"/>
              <a:buChar char="○"/>
            </a:pPr>
            <a:r>
              <a:rPr b="1" lang="en" sz="1500"/>
              <a:t>ambiguous:</a:t>
            </a:r>
            <a:r>
              <a:rPr lang="en" sz="1500"/>
              <a:t> high σ </a:t>
            </a:r>
            <a:endParaRPr sz="1500"/>
          </a:p>
          <a:p>
            <a:pPr indent="-323850" lvl="1" marL="914400" rtl="0" algn="l">
              <a:spcBef>
                <a:spcPts val="0"/>
              </a:spcBef>
              <a:spcAft>
                <a:spcPts val="0"/>
              </a:spcAft>
              <a:buSzPts val="1500"/>
              <a:buChar char="○"/>
            </a:pPr>
            <a:r>
              <a:rPr b="1" lang="en" sz="1500"/>
              <a:t>easy-to-learn:</a:t>
            </a:r>
            <a:r>
              <a:rPr lang="en" sz="1500"/>
              <a:t> high ĉ, low σ</a:t>
            </a:r>
            <a:endParaRPr sz="1500"/>
          </a:p>
          <a:p>
            <a:pPr indent="-323850" lvl="1" marL="914400" rtl="0" algn="l">
              <a:spcBef>
                <a:spcPts val="0"/>
              </a:spcBef>
              <a:spcAft>
                <a:spcPts val="0"/>
              </a:spcAft>
              <a:buSzPts val="1500"/>
              <a:buChar char="○"/>
            </a:pPr>
            <a:r>
              <a:rPr b="1" lang="en" sz="1500"/>
              <a:t>hard-to-learn:</a:t>
            </a:r>
            <a:r>
              <a:rPr lang="en" sz="1500"/>
              <a:t> low ĉ, low σ</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P</a:t>
            </a:r>
            <a:r>
              <a:rPr lang="en">
                <a:solidFill>
                  <a:srgbClr val="FF9900"/>
                </a:solidFill>
              </a:rPr>
              <a:t>roposed Experiments</a:t>
            </a:r>
            <a:endParaRPr>
              <a:solidFill>
                <a:srgbClr val="FF9900"/>
              </a:solidFill>
            </a:endParaRPr>
          </a:p>
        </p:txBody>
      </p:sp>
      <p:sp>
        <p:nvSpPr>
          <p:cNvPr id="76" name="Google Shape;76;p15"/>
          <p:cNvSpPr txBox="1"/>
          <p:nvPr>
            <p:ph idx="1" type="body"/>
          </p:nvPr>
        </p:nvSpPr>
        <p:spPr>
          <a:xfrm>
            <a:off x="387900" y="1489825"/>
            <a:ext cx="8368200" cy="35553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a:t>What if we reduce learnable parameters in 𝓜?</a:t>
            </a:r>
            <a:endParaRPr sz="1900"/>
          </a:p>
          <a:p>
            <a:pPr indent="-349250" lvl="0" marL="457200" rtl="0" algn="l">
              <a:spcBef>
                <a:spcPts val="0"/>
              </a:spcBef>
              <a:spcAft>
                <a:spcPts val="0"/>
              </a:spcAft>
              <a:buSzPts val="1900"/>
              <a:buChar char="●"/>
            </a:pPr>
            <a:r>
              <a:rPr lang="en" sz="1900"/>
              <a:t>Motivation:</a:t>
            </a:r>
            <a:endParaRPr sz="1900"/>
          </a:p>
          <a:p>
            <a:pPr indent="-330200" lvl="1" marL="914400" rtl="0" algn="l">
              <a:spcBef>
                <a:spcPts val="0"/>
              </a:spcBef>
              <a:spcAft>
                <a:spcPts val="0"/>
              </a:spcAft>
              <a:buSzPts val="1600"/>
              <a:buChar char="○"/>
            </a:pPr>
            <a:r>
              <a:rPr b="1" lang="en" sz="1600"/>
              <a:t>Efficient computation of data maps:</a:t>
            </a:r>
            <a:r>
              <a:rPr lang="en" sz="1600"/>
              <a:t> if </a:t>
            </a:r>
            <a:r>
              <a:rPr lang="en" sz="1600"/>
              <a:t>𝓜 has lesser parameters →𝓜 can be fine-tuned faster</a:t>
            </a:r>
            <a:endParaRPr sz="1600"/>
          </a:p>
          <a:p>
            <a:pPr indent="-330200" lvl="1" marL="914400" rtl="0" algn="l">
              <a:spcBef>
                <a:spcPts val="0"/>
              </a:spcBef>
              <a:spcAft>
                <a:spcPts val="0"/>
              </a:spcAft>
              <a:buSzPts val="1600"/>
              <a:buChar char="○"/>
            </a:pPr>
            <a:r>
              <a:rPr lang="en" sz="1600"/>
              <a:t>How do data maps </a:t>
            </a:r>
            <a:r>
              <a:rPr b="1" lang="en" sz="1600"/>
              <a:t>change</a:t>
            </a:r>
            <a:r>
              <a:rPr lang="en" sz="1600"/>
              <a:t> when learnable parameters are </a:t>
            </a:r>
            <a:r>
              <a:rPr b="1" lang="en" sz="1600"/>
              <a:t>reduced</a:t>
            </a:r>
            <a:r>
              <a:rPr lang="en" sz="1600"/>
              <a:t>?</a:t>
            </a:r>
            <a:endParaRPr sz="1600"/>
          </a:p>
          <a:p>
            <a:pPr indent="-349250" lvl="0" marL="457200" rtl="0" algn="l">
              <a:spcBef>
                <a:spcPts val="0"/>
              </a:spcBef>
              <a:spcAft>
                <a:spcPts val="0"/>
              </a:spcAft>
              <a:buSzPts val="1900"/>
              <a:buChar char="●"/>
            </a:pPr>
            <a:r>
              <a:rPr lang="en" sz="1900"/>
              <a:t>Possible experiments</a:t>
            </a:r>
            <a:endParaRPr sz="1900"/>
          </a:p>
          <a:p>
            <a:pPr indent="-323850" lvl="1" marL="914400" rtl="0" algn="l">
              <a:spcBef>
                <a:spcPts val="0"/>
              </a:spcBef>
              <a:spcAft>
                <a:spcPts val="0"/>
              </a:spcAft>
              <a:buSzPts val="1500"/>
              <a:buChar char="○"/>
            </a:pPr>
            <a:r>
              <a:rPr lang="en" sz="1600"/>
              <a:t>Replace </a:t>
            </a:r>
            <a:r>
              <a:rPr lang="en" sz="1600"/>
              <a:t>𝓜 with 𝓜 ’ such that 𝓜 ’ has </a:t>
            </a:r>
            <a:r>
              <a:rPr b="1" lang="en" sz="1600"/>
              <a:t>similar architecture</a:t>
            </a:r>
            <a:r>
              <a:rPr lang="en" sz="1600"/>
              <a:t> but </a:t>
            </a:r>
            <a:r>
              <a:rPr b="1" lang="en" sz="1600"/>
              <a:t>lesser parameters</a:t>
            </a:r>
            <a:endParaRPr sz="1500"/>
          </a:p>
          <a:p>
            <a:pPr indent="-330200" lvl="1" marL="914400" rtl="0" algn="l">
              <a:spcBef>
                <a:spcPts val="0"/>
              </a:spcBef>
              <a:spcAft>
                <a:spcPts val="0"/>
              </a:spcAft>
              <a:buSzPts val="1600"/>
              <a:buChar char="○"/>
            </a:pPr>
            <a:r>
              <a:rPr lang="en" sz="1600"/>
              <a:t>Introduce additional parameters Φ and freeze </a:t>
            </a:r>
            <a:r>
              <a:rPr lang="en" sz="1600"/>
              <a:t>𝓜 (Adapters)</a:t>
            </a:r>
            <a:endParaRPr sz="16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About Adapters</a:t>
            </a:r>
            <a:endParaRPr>
              <a:solidFill>
                <a:srgbClr val="FF9900"/>
              </a:solidFill>
            </a:endParaRPr>
          </a:p>
        </p:txBody>
      </p:sp>
      <p:pic>
        <p:nvPicPr>
          <p:cNvPr id="82" name="Google Shape;82;p16"/>
          <p:cNvPicPr preferRelativeResize="0"/>
          <p:nvPr/>
        </p:nvPicPr>
        <p:blipFill>
          <a:blip r:embed="rId3">
            <a:alphaModFix/>
          </a:blip>
          <a:stretch>
            <a:fillRect/>
          </a:stretch>
        </p:blipFill>
        <p:spPr>
          <a:xfrm>
            <a:off x="6124275" y="1038450"/>
            <a:ext cx="1360975" cy="3801550"/>
          </a:xfrm>
          <a:prstGeom prst="rect">
            <a:avLst/>
          </a:prstGeom>
          <a:noFill/>
          <a:ln>
            <a:noFill/>
          </a:ln>
        </p:spPr>
      </p:pic>
      <p:pic>
        <p:nvPicPr>
          <p:cNvPr id="83" name="Google Shape;83;p16"/>
          <p:cNvPicPr preferRelativeResize="0"/>
          <p:nvPr/>
        </p:nvPicPr>
        <p:blipFill>
          <a:blip r:embed="rId4">
            <a:alphaModFix/>
          </a:blip>
          <a:stretch>
            <a:fillRect/>
          </a:stretch>
        </p:blipFill>
        <p:spPr>
          <a:xfrm>
            <a:off x="7647324" y="1002900"/>
            <a:ext cx="1182101" cy="1521501"/>
          </a:xfrm>
          <a:prstGeom prst="rect">
            <a:avLst/>
          </a:prstGeom>
          <a:noFill/>
          <a:ln>
            <a:noFill/>
          </a:ln>
        </p:spPr>
      </p:pic>
      <p:pic>
        <p:nvPicPr>
          <p:cNvPr id="84" name="Google Shape;84;p16"/>
          <p:cNvPicPr preferRelativeResize="0"/>
          <p:nvPr/>
        </p:nvPicPr>
        <p:blipFill>
          <a:blip r:embed="rId5">
            <a:alphaModFix/>
          </a:blip>
          <a:stretch>
            <a:fillRect/>
          </a:stretch>
        </p:blipFill>
        <p:spPr>
          <a:xfrm>
            <a:off x="7647324" y="2836376"/>
            <a:ext cx="1182101" cy="2003623"/>
          </a:xfrm>
          <a:prstGeom prst="rect">
            <a:avLst/>
          </a:prstGeom>
          <a:noFill/>
          <a:ln>
            <a:noFill/>
          </a:ln>
        </p:spPr>
      </p:pic>
      <p:pic>
        <p:nvPicPr>
          <p:cNvPr id="85" name="Google Shape;85;p16"/>
          <p:cNvPicPr preferRelativeResize="0"/>
          <p:nvPr/>
        </p:nvPicPr>
        <p:blipFill>
          <a:blip r:embed="rId6">
            <a:alphaModFix/>
          </a:blip>
          <a:stretch>
            <a:fillRect/>
          </a:stretch>
        </p:blipFill>
        <p:spPr>
          <a:xfrm>
            <a:off x="3443050" y="236615"/>
            <a:ext cx="1128950" cy="1128925"/>
          </a:xfrm>
          <a:prstGeom prst="rect">
            <a:avLst/>
          </a:prstGeom>
          <a:noFill/>
          <a:ln>
            <a:noFill/>
          </a:ln>
        </p:spPr>
      </p:pic>
      <p:sp>
        <p:nvSpPr>
          <p:cNvPr id="86" name="Google Shape;86;p16"/>
          <p:cNvSpPr txBox="1"/>
          <p:nvPr>
            <p:ph idx="1" type="body"/>
          </p:nvPr>
        </p:nvSpPr>
        <p:spPr>
          <a:xfrm>
            <a:off x="387900" y="1489825"/>
            <a:ext cx="5847600" cy="3473700"/>
          </a:xfrm>
          <a:prstGeom prst="rect">
            <a:avLst/>
          </a:prstGeom>
        </p:spPr>
        <p:txBody>
          <a:bodyPr anchorCtr="0" anchor="t" bIns="91425" lIns="91425" spcFirstLastPara="1" rIns="91425" wrap="square" tIns="91425">
            <a:normAutofit fontScale="25000"/>
          </a:bodyPr>
          <a:lstStyle/>
          <a:p>
            <a:pPr indent="-330986" lvl="0" marL="457200" rtl="0" algn="l">
              <a:spcBef>
                <a:spcPts val="0"/>
              </a:spcBef>
              <a:spcAft>
                <a:spcPts val="0"/>
              </a:spcAft>
              <a:buSzPct val="100000"/>
              <a:buChar char="●"/>
            </a:pPr>
            <a:r>
              <a:rPr lang="en" sz="6449"/>
              <a:t>Adapters eliminate need for fine-tuning in pre-trained transformers </a:t>
            </a:r>
            <a:endParaRPr sz="6449"/>
          </a:p>
          <a:p>
            <a:pPr indent="-318286" lvl="1" marL="914400" rtl="0" algn="l">
              <a:spcBef>
                <a:spcPts val="0"/>
              </a:spcBef>
              <a:spcAft>
                <a:spcPts val="0"/>
              </a:spcAft>
              <a:buSzPct val="100000"/>
              <a:buChar char="○"/>
            </a:pPr>
            <a:r>
              <a:rPr lang="en" sz="5649"/>
              <a:t>additional weights between each transformer layer</a:t>
            </a:r>
            <a:endParaRPr sz="5649"/>
          </a:p>
          <a:p>
            <a:pPr indent="-318286" lvl="1" marL="914400" rtl="0" algn="l">
              <a:spcBef>
                <a:spcPts val="0"/>
              </a:spcBef>
              <a:spcAft>
                <a:spcPts val="0"/>
              </a:spcAft>
              <a:buSzPct val="100000"/>
              <a:buChar char="○"/>
            </a:pPr>
            <a:r>
              <a:rPr lang="en" sz="5649"/>
              <a:t>only new weights trained, rest frozen</a:t>
            </a:r>
            <a:endParaRPr sz="5649"/>
          </a:p>
          <a:p>
            <a:pPr indent="-330986" lvl="0" marL="457200" rtl="0" algn="l">
              <a:spcBef>
                <a:spcPts val="0"/>
              </a:spcBef>
              <a:spcAft>
                <a:spcPts val="0"/>
              </a:spcAft>
              <a:buSzPct val="100000"/>
              <a:buChar char="●"/>
            </a:pPr>
            <a:r>
              <a:rPr lang="en" sz="6449"/>
              <a:t>Faster training and performance comparable to SOTA</a:t>
            </a:r>
            <a:endParaRPr b="1" sz="5649"/>
          </a:p>
          <a:p>
            <a:pPr indent="-330986" lvl="0" marL="457200" rtl="0" algn="l">
              <a:spcBef>
                <a:spcPts val="0"/>
              </a:spcBef>
              <a:spcAft>
                <a:spcPts val="0"/>
              </a:spcAft>
              <a:buSzPct val="100000"/>
              <a:buChar char="●"/>
            </a:pPr>
            <a:r>
              <a:rPr lang="en" sz="6449"/>
              <a:t>There are two major adapter architectures: </a:t>
            </a:r>
            <a:r>
              <a:rPr lang="en" sz="6449">
                <a:solidFill>
                  <a:srgbClr val="FF9900"/>
                </a:solidFill>
              </a:rPr>
              <a:t>Houlsby</a:t>
            </a:r>
            <a:r>
              <a:rPr lang="en" sz="6449"/>
              <a:t> and </a:t>
            </a:r>
            <a:r>
              <a:rPr lang="en" sz="6449">
                <a:solidFill>
                  <a:srgbClr val="FF9900"/>
                </a:solidFill>
              </a:rPr>
              <a:t>Pfeiffer  </a:t>
            </a:r>
            <a:endParaRPr sz="6449">
              <a:solidFill>
                <a:srgbClr val="FF9900"/>
              </a:solidFill>
            </a:endParaRPr>
          </a:p>
          <a:p>
            <a:pPr indent="-324636" lvl="1" marL="914400" rtl="0" algn="l">
              <a:spcBef>
                <a:spcPts val="0"/>
              </a:spcBef>
              <a:spcAft>
                <a:spcPts val="0"/>
              </a:spcAft>
              <a:buSzPct val="100000"/>
              <a:buChar char="○"/>
            </a:pPr>
            <a:r>
              <a:rPr lang="en" sz="6049"/>
              <a:t>We use the default </a:t>
            </a:r>
            <a:r>
              <a:rPr lang="en" sz="6049">
                <a:solidFill>
                  <a:srgbClr val="FF9900"/>
                </a:solidFill>
              </a:rPr>
              <a:t>P</a:t>
            </a:r>
            <a:r>
              <a:rPr lang="en" sz="6049">
                <a:solidFill>
                  <a:srgbClr val="FF9900"/>
                </a:solidFill>
              </a:rPr>
              <a:t>feiffer </a:t>
            </a:r>
            <a:r>
              <a:rPr lang="en" sz="6049"/>
              <a:t>configuration</a:t>
            </a:r>
            <a:endParaRPr sz="6449"/>
          </a:p>
          <a:p>
            <a:pPr indent="0" lvl="0" marL="457200" rtl="0" algn="l">
              <a:spcBef>
                <a:spcPts val="1200"/>
              </a:spcBef>
              <a:spcAft>
                <a:spcPts val="0"/>
              </a:spcAft>
              <a:buNone/>
            </a:pPr>
            <a:r>
              <a:t/>
            </a:r>
            <a:endParaRPr sz="1400"/>
          </a:p>
          <a:p>
            <a:pPr indent="0" lvl="0" marL="457200" rtl="0" algn="l">
              <a:spcBef>
                <a:spcPts val="120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t/>
            </a:r>
            <a:endParaRPr/>
          </a:p>
        </p:txBody>
      </p:sp>
      <p:sp>
        <p:nvSpPr>
          <p:cNvPr id="87" name="Google Shape;87;p16"/>
          <p:cNvSpPr txBox="1"/>
          <p:nvPr/>
        </p:nvSpPr>
        <p:spPr>
          <a:xfrm>
            <a:off x="7603750" y="2450875"/>
            <a:ext cx="4014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1"/>
                </a:solidFill>
                <a:latin typeface="Roboto"/>
                <a:ea typeface="Roboto"/>
                <a:cs typeface="Roboto"/>
                <a:sym typeface="Roboto"/>
              </a:rPr>
              <a:t>Pfeiffer configuration</a:t>
            </a:r>
            <a:endParaRPr sz="900">
              <a:solidFill>
                <a:schemeClr val="dk1"/>
              </a:solidFill>
              <a:latin typeface="Roboto"/>
              <a:ea typeface="Roboto"/>
              <a:cs typeface="Roboto"/>
              <a:sym typeface="Roboto"/>
            </a:endParaRPr>
          </a:p>
          <a:p>
            <a:pPr indent="0" lvl="0" marL="0" rtl="0" algn="l">
              <a:spcBef>
                <a:spcPts val="0"/>
              </a:spcBef>
              <a:spcAft>
                <a:spcPts val="0"/>
              </a:spcAft>
              <a:buNone/>
            </a:pPr>
            <a:r>
              <a:rPr lang="en" sz="900">
                <a:solidFill>
                  <a:schemeClr val="dk1"/>
                </a:solidFill>
                <a:latin typeface="Roboto"/>
                <a:ea typeface="Roboto"/>
                <a:cs typeface="Roboto"/>
                <a:sym typeface="Roboto"/>
              </a:rPr>
              <a:t>Houlsby configuration</a:t>
            </a:r>
            <a:endParaRPr sz="900">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Experimental Design</a:t>
            </a:r>
            <a:endParaRPr>
              <a:solidFill>
                <a:srgbClr val="FF9900"/>
              </a:solidFill>
            </a:endParaRPr>
          </a:p>
        </p:txBody>
      </p:sp>
      <p:sp>
        <p:nvSpPr>
          <p:cNvPr id="93" name="Google Shape;93;p17"/>
          <p:cNvSpPr txBox="1"/>
          <p:nvPr>
            <p:ph idx="1" type="body"/>
          </p:nvPr>
        </p:nvSpPr>
        <p:spPr>
          <a:xfrm>
            <a:off x="387900" y="1489825"/>
            <a:ext cx="8368200" cy="33807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Dataset: MNLI task, GLUE benchmark</a:t>
            </a:r>
            <a:endParaRPr/>
          </a:p>
          <a:p>
            <a:pPr indent="-342900" lvl="0" marL="457200" rtl="0" algn="l">
              <a:spcBef>
                <a:spcPts val="0"/>
              </a:spcBef>
              <a:spcAft>
                <a:spcPts val="0"/>
              </a:spcAft>
              <a:buSzPts val="1800"/>
              <a:buChar char="●"/>
            </a:pPr>
            <a:r>
              <a:rPr lang="en"/>
              <a:t>Models:</a:t>
            </a:r>
            <a:endParaRPr/>
          </a:p>
          <a:p>
            <a:pPr indent="-323850" lvl="1" marL="914400" rtl="0" algn="l">
              <a:spcBef>
                <a:spcPts val="0"/>
              </a:spcBef>
              <a:spcAft>
                <a:spcPts val="0"/>
              </a:spcAft>
              <a:buClr>
                <a:srgbClr val="FF9900"/>
              </a:buClr>
              <a:buSzPts val="1500"/>
              <a:buChar char="○"/>
            </a:pPr>
            <a:r>
              <a:rPr b="1" lang="en" sz="1500">
                <a:solidFill>
                  <a:srgbClr val="FF9900"/>
                </a:solidFill>
              </a:rPr>
              <a:t>roberta base: </a:t>
            </a:r>
            <a:r>
              <a:rPr lang="en" sz="1500"/>
              <a:t>124.65M </a:t>
            </a:r>
            <a:endParaRPr sz="1500"/>
          </a:p>
          <a:p>
            <a:pPr indent="-323850" lvl="1" marL="914400" rtl="0" algn="l">
              <a:spcBef>
                <a:spcPts val="0"/>
              </a:spcBef>
              <a:spcAft>
                <a:spcPts val="0"/>
              </a:spcAft>
              <a:buClr>
                <a:srgbClr val="FF9900"/>
              </a:buClr>
              <a:buSzPts val="1500"/>
              <a:buChar char="○"/>
            </a:pPr>
            <a:r>
              <a:rPr b="1" lang="en" sz="1500">
                <a:solidFill>
                  <a:srgbClr val="FF9900"/>
                </a:solidFill>
              </a:rPr>
              <a:t>roberta large: </a:t>
            </a:r>
            <a:r>
              <a:rPr lang="en" sz="1500"/>
              <a:t>355.36M </a:t>
            </a:r>
            <a:endParaRPr b="1" sz="1500">
              <a:solidFill>
                <a:srgbClr val="FF9900"/>
              </a:solidFill>
            </a:endParaRPr>
          </a:p>
          <a:p>
            <a:pPr indent="-323850" lvl="1" marL="914400" rtl="0" algn="l">
              <a:spcBef>
                <a:spcPts val="0"/>
              </a:spcBef>
              <a:spcAft>
                <a:spcPts val="0"/>
              </a:spcAft>
              <a:buClr>
                <a:srgbClr val="FF9900"/>
              </a:buClr>
              <a:buSzPts val="1500"/>
              <a:buChar char="○"/>
            </a:pPr>
            <a:r>
              <a:rPr b="1" lang="en" sz="1500">
                <a:solidFill>
                  <a:srgbClr val="FF9900"/>
                </a:solidFill>
              </a:rPr>
              <a:t>roberta base + adapter + classif. head: </a:t>
            </a:r>
            <a:r>
              <a:rPr lang="en" sz="1500"/>
              <a:t>124.65M (frozen) + 894.53k + 592.9K</a:t>
            </a:r>
            <a:endParaRPr b="1" sz="1500">
              <a:solidFill>
                <a:srgbClr val="FF9900"/>
              </a:solidFill>
            </a:endParaRPr>
          </a:p>
          <a:p>
            <a:pPr indent="-323850" lvl="1" marL="914400" rtl="0" algn="l">
              <a:spcBef>
                <a:spcPts val="0"/>
              </a:spcBef>
              <a:spcAft>
                <a:spcPts val="0"/>
              </a:spcAft>
              <a:buClr>
                <a:srgbClr val="FF9900"/>
              </a:buClr>
              <a:buSzPts val="1500"/>
              <a:buChar char="○"/>
            </a:pPr>
            <a:r>
              <a:rPr b="1" lang="en" sz="1500">
                <a:solidFill>
                  <a:srgbClr val="FF9900"/>
                </a:solidFill>
              </a:rPr>
              <a:t>roberta large + adapter + classif. head: </a:t>
            </a:r>
            <a:r>
              <a:rPr lang="en" sz="1500"/>
              <a:t>355.36M (frozen) + 3.17M + 1.05M </a:t>
            </a:r>
            <a:endParaRPr sz="1500"/>
          </a:p>
          <a:p>
            <a:pPr indent="-342900" lvl="0" marL="457200" rtl="0" algn="l">
              <a:spcBef>
                <a:spcPts val="0"/>
              </a:spcBef>
              <a:spcAft>
                <a:spcPts val="0"/>
              </a:spcAft>
              <a:buSzPts val="1800"/>
              <a:buChar char="●"/>
            </a:pPr>
            <a:r>
              <a:rPr lang="en"/>
              <a:t>Comparisons:</a:t>
            </a:r>
            <a:endParaRPr/>
          </a:p>
          <a:p>
            <a:pPr indent="-323850" lvl="1" marL="914400" rtl="0" algn="l">
              <a:spcBef>
                <a:spcPts val="0"/>
              </a:spcBef>
              <a:spcAft>
                <a:spcPts val="0"/>
              </a:spcAft>
              <a:buSzPts val="1500"/>
              <a:buChar char="○"/>
            </a:pPr>
            <a:r>
              <a:rPr b="1" lang="en" sz="1500"/>
              <a:t>Effect of decreasing parameters: </a:t>
            </a:r>
            <a:r>
              <a:rPr lang="en" sz="1500"/>
              <a:t>roberta-base vs roberta-large</a:t>
            </a:r>
            <a:endParaRPr sz="1500"/>
          </a:p>
          <a:p>
            <a:pPr indent="-323850" lvl="1" marL="914400" rtl="0" algn="l">
              <a:spcBef>
                <a:spcPts val="0"/>
              </a:spcBef>
              <a:spcAft>
                <a:spcPts val="0"/>
              </a:spcAft>
              <a:buSzPts val="1500"/>
              <a:buChar char="○"/>
            </a:pPr>
            <a:r>
              <a:rPr b="1" lang="en" sz="1500"/>
              <a:t>Effect of adapters when param. count is low: </a:t>
            </a:r>
            <a:r>
              <a:rPr lang="en" sz="1500"/>
              <a:t>roberta-base vs roberta-base with adapter</a:t>
            </a:r>
            <a:endParaRPr sz="1500"/>
          </a:p>
          <a:p>
            <a:pPr indent="-323850" lvl="1" marL="914400" rtl="0" algn="l">
              <a:spcBef>
                <a:spcPts val="0"/>
              </a:spcBef>
              <a:spcAft>
                <a:spcPts val="0"/>
              </a:spcAft>
              <a:buSzPts val="1500"/>
              <a:buChar char="○"/>
            </a:pPr>
            <a:r>
              <a:rPr b="1" lang="en" sz="1500"/>
              <a:t>Effect of adapters when param. count is high:  </a:t>
            </a:r>
            <a:r>
              <a:rPr lang="en" sz="1500"/>
              <a:t>roberta-large vs roberta-large with adapter</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solidFill>
                  <a:srgbClr val="FF9900"/>
                </a:solidFill>
              </a:rPr>
              <a:t>Validation set performance</a:t>
            </a:r>
            <a:endParaRPr>
              <a:solidFill>
                <a:srgbClr val="FF9900"/>
              </a:solidFill>
            </a:endParaRPr>
          </a:p>
        </p:txBody>
      </p:sp>
      <p:sp>
        <p:nvSpPr>
          <p:cNvPr id="99" name="Google Shape;99;p1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Best validation accuracy, and </a:t>
            </a:r>
            <a:r>
              <a:rPr lang="en" sz="1600"/>
              <a:t>corresponding</a:t>
            </a:r>
            <a:r>
              <a:rPr lang="en" sz="1600"/>
              <a:t> epoch</a:t>
            </a:r>
            <a:endParaRPr sz="1600"/>
          </a:p>
          <a:p>
            <a:pPr indent="-330200" lvl="0" marL="457200" rtl="0" algn="l">
              <a:spcBef>
                <a:spcPts val="0"/>
              </a:spcBef>
              <a:spcAft>
                <a:spcPts val="0"/>
              </a:spcAft>
              <a:buSzPts val="1600"/>
              <a:buChar char="●"/>
            </a:pPr>
            <a:r>
              <a:rPr lang="en" sz="1600"/>
              <a:t>Same hyper-parameters across each experiment</a:t>
            </a:r>
            <a:endParaRPr sz="1600"/>
          </a:p>
        </p:txBody>
      </p:sp>
      <p:graphicFrame>
        <p:nvGraphicFramePr>
          <p:cNvPr id="100" name="Google Shape;100;p18"/>
          <p:cNvGraphicFramePr/>
          <p:nvPr/>
        </p:nvGraphicFramePr>
        <p:xfrm>
          <a:off x="1426900" y="2394925"/>
          <a:ext cx="3000000" cy="3000000"/>
        </p:xfrm>
        <a:graphic>
          <a:graphicData uri="http://schemas.openxmlformats.org/drawingml/2006/table">
            <a:tbl>
              <a:tblPr>
                <a:noFill/>
                <a:tableStyleId>{6E1992EF-E9D8-4594-A2A2-0B3E9B282888}</a:tableStyleId>
              </a:tblPr>
              <a:tblGrid>
                <a:gridCol w="2417950"/>
                <a:gridCol w="2087625"/>
                <a:gridCol w="1784600"/>
              </a:tblGrid>
              <a:tr h="313125">
                <a:tc>
                  <a:txBody>
                    <a:bodyPr/>
                    <a:lstStyle/>
                    <a:p>
                      <a:pPr indent="0" lvl="0" marL="0" rtl="0" algn="ctr">
                        <a:spcBef>
                          <a:spcPts val="0"/>
                        </a:spcBef>
                        <a:spcAft>
                          <a:spcPts val="0"/>
                        </a:spcAft>
                        <a:buNone/>
                      </a:pPr>
                      <a:r>
                        <a:rPr b="1" lang="en">
                          <a:solidFill>
                            <a:srgbClr val="FF9900"/>
                          </a:solidFill>
                        </a:rPr>
                        <a:t>Experiment</a:t>
                      </a:r>
                      <a:endParaRPr b="1">
                        <a:solidFill>
                          <a:srgbClr val="FF9900"/>
                        </a:solidFill>
                      </a:endParaRPr>
                    </a:p>
                  </a:txBody>
                  <a:tcPr marT="91425" marB="91425" marR="91425" marL="91425" anchor="ctr"/>
                </a:tc>
                <a:tc>
                  <a:txBody>
                    <a:bodyPr/>
                    <a:lstStyle/>
                    <a:p>
                      <a:pPr indent="0" lvl="0" marL="0" rtl="0" algn="ctr">
                        <a:spcBef>
                          <a:spcPts val="0"/>
                        </a:spcBef>
                        <a:spcAft>
                          <a:spcPts val="0"/>
                        </a:spcAft>
                        <a:buNone/>
                      </a:pPr>
                      <a:r>
                        <a:rPr b="1" lang="en">
                          <a:solidFill>
                            <a:srgbClr val="FF9900"/>
                          </a:solidFill>
                        </a:rPr>
                        <a:t>Validation Accuracy</a:t>
                      </a:r>
                      <a:endParaRPr b="1">
                        <a:solidFill>
                          <a:srgbClr val="FF9900"/>
                        </a:solidFill>
                      </a:endParaRPr>
                    </a:p>
                  </a:txBody>
                  <a:tcPr marT="91425" marB="91425" marR="91425" marL="91425" anchor="ctr"/>
                </a:tc>
                <a:tc>
                  <a:txBody>
                    <a:bodyPr/>
                    <a:lstStyle/>
                    <a:p>
                      <a:pPr indent="0" lvl="0" marL="0" rtl="0" algn="ctr">
                        <a:spcBef>
                          <a:spcPts val="0"/>
                        </a:spcBef>
                        <a:spcAft>
                          <a:spcPts val="0"/>
                        </a:spcAft>
                        <a:buNone/>
                      </a:pPr>
                      <a:r>
                        <a:rPr b="1" lang="en">
                          <a:solidFill>
                            <a:srgbClr val="FF9900"/>
                          </a:solidFill>
                        </a:rPr>
                        <a:t>Best Epoch No.</a:t>
                      </a:r>
                      <a:endParaRPr b="1">
                        <a:solidFill>
                          <a:srgbClr val="FF9900"/>
                        </a:solidFill>
                      </a:endParaRPr>
                    </a:p>
                  </a:txBody>
                  <a:tcPr marT="91425" marB="91425" marR="91425" marL="91425" anchor="ctr"/>
                </a:tc>
              </a:tr>
              <a:tr h="354375">
                <a:tc>
                  <a:txBody>
                    <a:bodyPr/>
                    <a:lstStyle/>
                    <a:p>
                      <a:pPr indent="0" lvl="0" marL="0" rtl="0" algn="ctr">
                        <a:spcBef>
                          <a:spcPts val="0"/>
                        </a:spcBef>
                        <a:spcAft>
                          <a:spcPts val="0"/>
                        </a:spcAft>
                        <a:buNone/>
                      </a:pPr>
                      <a:r>
                        <a:rPr b="1" lang="en" sz="1300">
                          <a:solidFill>
                            <a:schemeClr val="dk1"/>
                          </a:solidFill>
                        </a:rPr>
                        <a:t>roberta base</a:t>
                      </a:r>
                      <a:endParaRPr b="1" sz="1300">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87.7%</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2</a:t>
                      </a:r>
                      <a:endParaRPr>
                        <a:solidFill>
                          <a:schemeClr val="dk1"/>
                        </a:solidFill>
                      </a:endParaRPr>
                    </a:p>
                  </a:txBody>
                  <a:tcPr marT="91425" marB="91425" marR="91425" marL="91425" anchor="ctr"/>
                </a:tc>
              </a:tr>
              <a:tr h="343100">
                <a:tc>
                  <a:txBody>
                    <a:bodyPr/>
                    <a:lstStyle/>
                    <a:p>
                      <a:pPr indent="0" lvl="0" marL="0" rtl="0" algn="ctr">
                        <a:spcBef>
                          <a:spcPts val="0"/>
                        </a:spcBef>
                        <a:spcAft>
                          <a:spcPts val="0"/>
                        </a:spcAft>
                        <a:buNone/>
                      </a:pPr>
                      <a:r>
                        <a:rPr b="1" lang="en" sz="1300">
                          <a:solidFill>
                            <a:schemeClr val="dk1"/>
                          </a:solidFill>
                        </a:rPr>
                        <a:t>r</a:t>
                      </a:r>
                      <a:r>
                        <a:rPr b="1" lang="en" sz="1300">
                          <a:solidFill>
                            <a:schemeClr val="dk1"/>
                          </a:solidFill>
                        </a:rPr>
                        <a:t>oberta large</a:t>
                      </a:r>
                      <a:endParaRPr b="1" sz="1300">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89.9%</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3</a:t>
                      </a:r>
                      <a:endParaRPr>
                        <a:solidFill>
                          <a:schemeClr val="dk1"/>
                        </a:solidFill>
                      </a:endParaRPr>
                    </a:p>
                  </a:txBody>
                  <a:tcPr marT="91425" marB="91425" marR="91425" marL="91425" anchor="ctr"/>
                </a:tc>
              </a:tr>
              <a:tr h="331850">
                <a:tc>
                  <a:txBody>
                    <a:bodyPr/>
                    <a:lstStyle/>
                    <a:p>
                      <a:pPr indent="0" lvl="0" marL="0" rtl="0" algn="ctr">
                        <a:spcBef>
                          <a:spcPts val="0"/>
                        </a:spcBef>
                        <a:spcAft>
                          <a:spcPts val="0"/>
                        </a:spcAft>
                        <a:buNone/>
                      </a:pPr>
                      <a:r>
                        <a:rPr b="1" lang="en" sz="1300">
                          <a:solidFill>
                            <a:schemeClr val="dk1"/>
                          </a:solidFill>
                        </a:rPr>
                        <a:t>r</a:t>
                      </a:r>
                      <a:r>
                        <a:rPr b="1" lang="en" sz="1300">
                          <a:solidFill>
                            <a:schemeClr val="dk1"/>
                          </a:solidFill>
                        </a:rPr>
                        <a:t>oberta base with adapter</a:t>
                      </a:r>
                      <a:endParaRPr b="1" sz="1300">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86.31%</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18</a:t>
                      </a:r>
                      <a:endParaRPr>
                        <a:solidFill>
                          <a:schemeClr val="dk1"/>
                        </a:solidFill>
                      </a:endParaRPr>
                    </a:p>
                  </a:txBody>
                  <a:tcPr marT="91425" marB="91425" marR="91425" marL="91425" anchor="ctr"/>
                </a:tc>
              </a:tr>
              <a:tr h="298100">
                <a:tc>
                  <a:txBody>
                    <a:bodyPr/>
                    <a:lstStyle/>
                    <a:p>
                      <a:pPr indent="0" lvl="0" marL="0" rtl="0" algn="ctr">
                        <a:spcBef>
                          <a:spcPts val="0"/>
                        </a:spcBef>
                        <a:spcAft>
                          <a:spcPts val="0"/>
                        </a:spcAft>
                        <a:buNone/>
                      </a:pPr>
                      <a:r>
                        <a:rPr b="1" lang="en" sz="1300">
                          <a:solidFill>
                            <a:schemeClr val="dk1"/>
                          </a:solidFill>
                        </a:rPr>
                        <a:t>r</a:t>
                      </a:r>
                      <a:r>
                        <a:rPr b="1" lang="en" sz="1300">
                          <a:solidFill>
                            <a:schemeClr val="dk1"/>
                          </a:solidFill>
                        </a:rPr>
                        <a:t>oberta large with adapter</a:t>
                      </a:r>
                      <a:endParaRPr b="1" sz="1300">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90.63%</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6</a:t>
                      </a:r>
                      <a:endParaRPr>
                        <a:solidFill>
                          <a:schemeClr val="dk1"/>
                        </a:solidFill>
                      </a:endParaRPr>
                    </a:p>
                  </a:txBody>
                  <a:tcPr marT="91425" marB="91425" marR="91425" marL="91425" anchor="ct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rgbClr val="FF9900"/>
                </a:solidFill>
              </a:rPr>
              <a:t>Evaluation: </a:t>
            </a:r>
            <a:r>
              <a:rPr lang="en">
                <a:solidFill>
                  <a:srgbClr val="FF9900"/>
                </a:solidFill>
              </a:rPr>
              <a:t>Partitioning</a:t>
            </a:r>
            <a:endParaRPr>
              <a:solidFill>
                <a:srgbClr val="FF9900"/>
              </a:solidFill>
            </a:endParaRPr>
          </a:p>
        </p:txBody>
      </p:sp>
      <p:sp>
        <p:nvSpPr>
          <p:cNvPr id="106" name="Google Shape;106;p1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t>We partition train-set samples into </a:t>
            </a:r>
            <a:r>
              <a:rPr b="1" lang="en" sz="1500"/>
              <a:t>3 classes</a:t>
            </a:r>
            <a:r>
              <a:rPr lang="en" sz="1500"/>
              <a:t>, according to filtering criteria described in the paper:</a:t>
            </a:r>
            <a:endParaRPr sz="1500"/>
          </a:p>
          <a:p>
            <a:pPr indent="-323850" lvl="0" marL="457200" rtl="0" algn="l">
              <a:spcBef>
                <a:spcPts val="1200"/>
              </a:spcBef>
              <a:spcAft>
                <a:spcPts val="0"/>
              </a:spcAft>
              <a:buSzPts val="1500"/>
              <a:buChar char="●"/>
            </a:pPr>
            <a:r>
              <a:rPr b="1" lang="en" sz="1500"/>
              <a:t>Ambiguous (A): </a:t>
            </a:r>
            <a:r>
              <a:rPr lang="en" sz="1500"/>
              <a:t>top 33% by variability</a:t>
            </a:r>
            <a:endParaRPr sz="1500"/>
          </a:p>
          <a:p>
            <a:pPr indent="-323850" lvl="0" marL="457200" rtl="0" algn="l">
              <a:spcBef>
                <a:spcPts val="0"/>
              </a:spcBef>
              <a:spcAft>
                <a:spcPts val="0"/>
              </a:spcAft>
              <a:buSzPts val="1500"/>
              <a:buChar char="●"/>
            </a:pPr>
            <a:r>
              <a:rPr b="1" lang="en" sz="1500"/>
              <a:t>Easy-to-learn (E):</a:t>
            </a:r>
            <a:r>
              <a:rPr lang="en" sz="1500"/>
              <a:t> top 50% by confidence, among </a:t>
            </a:r>
            <a:r>
              <a:rPr lang="en" sz="1500"/>
              <a:t>remaining</a:t>
            </a:r>
            <a:r>
              <a:rPr lang="en" sz="1500"/>
              <a:t> samples</a:t>
            </a:r>
            <a:endParaRPr sz="1500"/>
          </a:p>
          <a:p>
            <a:pPr indent="-323850" lvl="0" marL="457200" rtl="0" algn="l">
              <a:spcBef>
                <a:spcPts val="0"/>
              </a:spcBef>
              <a:spcAft>
                <a:spcPts val="0"/>
              </a:spcAft>
              <a:buSzPts val="1500"/>
              <a:buChar char="●"/>
            </a:pPr>
            <a:r>
              <a:rPr b="1" lang="en" sz="1500"/>
              <a:t>Hard-to-learn (H): </a:t>
            </a:r>
            <a:r>
              <a:rPr lang="en" sz="1500"/>
              <a:t>bottom</a:t>
            </a:r>
            <a:r>
              <a:rPr lang="en" sz="1500"/>
              <a:t> 50% by confidence, among remaining samples</a:t>
            </a:r>
            <a:endParaRPr sz="1500"/>
          </a:p>
          <a:p>
            <a:pPr indent="0" lvl="0" marL="0" rtl="0" algn="l">
              <a:spcBef>
                <a:spcPts val="1200"/>
              </a:spcBef>
              <a:spcAft>
                <a:spcPts val="1200"/>
              </a:spcAft>
              <a:buNone/>
            </a:pPr>
            <a:r>
              <a:t/>
            </a:r>
            <a:endParaRPr sz="1500"/>
          </a:p>
        </p:txBody>
      </p:sp>
      <p:graphicFrame>
        <p:nvGraphicFramePr>
          <p:cNvPr id="107" name="Google Shape;107;p19"/>
          <p:cNvGraphicFramePr/>
          <p:nvPr/>
        </p:nvGraphicFramePr>
        <p:xfrm>
          <a:off x="532100" y="2781450"/>
          <a:ext cx="3000000" cy="3000000"/>
        </p:xfrm>
        <a:graphic>
          <a:graphicData uri="http://schemas.openxmlformats.org/drawingml/2006/table">
            <a:tbl>
              <a:tblPr>
                <a:noFill/>
                <a:tableStyleId>{6E1992EF-E9D8-4594-A2A2-0B3E9B282888}</a:tableStyleId>
              </a:tblPr>
              <a:tblGrid>
                <a:gridCol w="1984550"/>
                <a:gridCol w="1013425"/>
                <a:gridCol w="980100"/>
                <a:gridCol w="1041100"/>
                <a:gridCol w="942575"/>
                <a:gridCol w="1016750"/>
                <a:gridCol w="923400"/>
              </a:tblGrid>
              <a:tr h="309650">
                <a:tc rowSpan="2">
                  <a:txBody>
                    <a:bodyPr/>
                    <a:lstStyle/>
                    <a:p>
                      <a:pPr indent="0" lvl="0" marL="0" rtl="0" algn="ctr">
                        <a:spcBef>
                          <a:spcPts val="0"/>
                        </a:spcBef>
                        <a:spcAft>
                          <a:spcPts val="0"/>
                        </a:spcAft>
                        <a:buNone/>
                      </a:pPr>
                      <a:r>
                        <a:rPr b="1" lang="en" sz="1600">
                          <a:solidFill>
                            <a:srgbClr val="FF9900"/>
                          </a:solidFill>
                        </a:rPr>
                        <a:t>Data Partitions</a:t>
                      </a:r>
                      <a:endParaRPr b="1" sz="1600">
                        <a:solidFill>
                          <a:srgbClr val="FF9900"/>
                        </a:solidFill>
                      </a:endParaRPr>
                    </a:p>
                  </a:txBody>
                  <a:tcPr marT="0" marB="0" marR="91425" marL="91425" anchor="ctr"/>
                </a:tc>
                <a:tc gridSpan="2">
                  <a:txBody>
                    <a:bodyPr/>
                    <a:lstStyle/>
                    <a:p>
                      <a:pPr indent="0" lvl="0" marL="0" rtl="0" algn="ctr">
                        <a:spcBef>
                          <a:spcPts val="0"/>
                        </a:spcBef>
                        <a:spcAft>
                          <a:spcPts val="0"/>
                        </a:spcAft>
                        <a:buNone/>
                      </a:pPr>
                      <a:r>
                        <a:rPr b="1" lang="en">
                          <a:solidFill>
                            <a:srgbClr val="E06666"/>
                          </a:solidFill>
                        </a:rPr>
                        <a:t>Ambiguous</a:t>
                      </a:r>
                      <a:endParaRPr b="1">
                        <a:solidFill>
                          <a:srgbClr val="E06666"/>
                        </a:solidFill>
                      </a:endParaRPr>
                    </a:p>
                  </a:txBody>
                  <a:tcPr marT="0" marB="0" marR="91425" marL="91425" anchor="ctr"/>
                </a:tc>
                <a:tc hMerge="1"/>
                <a:tc gridSpan="2">
                  <a:txBody>
                    <a:bodyPr/>
                    <a:lstStyle/>
                    <a:p>
                      <a:pPr indent="0" lvl="0" marL="0" rtl="0" algn="ctr">
                        <a:spcBef>
                          <a:spcPts val="0"/>
                        </a:spcBef>
                        <a:spcAft>
                          <a:spcPts val="0"/>
                        </a:spcAft>
                        <a:buNone/>
                      </a:pPr>
                      <a:r>
                        <a:rPr b="1" lang="en">
                          <a:solidFill>
                            <a:srgbClr val="E06666"/>
                          </a:solidFill>
                        </a:rPr>
                        <a:t>Easy-to-learn</a:t>
                      </a:r>
                      <a:endParaRPr b="1">
                        <a:solidFill>
                          <a:srgbClr val="E06666"/>
                        </a:solidFill>
                      </a:endParaRPr>
                    </a:p>
                  </a:txBody>
                  <a:tcPr marT="0" marB="0" marR="91425" marL="91425" anchor="ctr"/>
                </a:tc>
                <a:tc hMerge="1"/>
                <a:tc gridSpan="2">
                  <a:txBody>
                    <a:bodyPr/>
                    <a:lstStyle/>
                    <a:p>
                      <a:pPr indent="0" lvl="0" marL="0" rtl="0" algn="ctr">
                        <a:spcBef>
                          <a:spcPts val="0"/>
                        </a:spcBef>
                        <a:spcAft>
                          <a:spcPts val="0"/>
                        </a:spcAft>
                        <a:buNone/>
                      </a:pPr>
                      <a:r>
                        <a:rPr b="1" lang="en">
                          <a:solidFill>
                            <a:srgbClr val="E06666"/>
                          </a:solidFill>
                        </a:rPr>
                        <a:t>Hard-to-learn</a:t>
                      </a:r>
                      <a:endParaRPr b="1">
                        <a:solidFill>
                          <a:srgbClr val="E06666"/>
                        </a:solidFill>
                      </a:endParaRPr>
                    </a:p>
                  </a:txBody>
                  <a:tcPr marT="0" marB="0" marR="91425" marL="91425" anchor="ctr"/>
                </a:tc>
                <a:tc hMerge="1"/>
              </a:tr>
              <a:tr h="306800">
                <a:tc vMerge="1"/>
                <a:tc>
                  <a:txBody>
                    <a:bodyPr/>
                    <a:lstStyle/>
                    <a:p>
                      <a:pPr indent="0" lvl="0" marL="0" rtl="0" algn="ctr">
                        <a:spcBef>
                          <a:spcPts val="0"/>
                        </a:spcBef>
                        <a:spcAft>
                          <a:spcPts val="0"/>
                        </a:spcAft>
                        <a:buNone/>
                      </a:pPr>
                      <a:r>
                        <a:rPr lang="en" sz="1300">
                          <a:solidFill>
                            <a:srgbClr val="FFFFFF"/>
                          </a:solidFill>
                        </a:rPr>
                        <a:t>confidence</a:t>
                      </a:r>
                      <a:endParaRPr sz="1300">
                        <a:solidFill>
                          <a:srgbClr val="FFFFFF"/>
                        </a:solidFill>
                      </a:endParaRPr>
                    </a:p>
                  </a:txBody>
                  <a:tcPr marT="0" marB="0" marR="91425" marL="91425" anchor="ctr"/>
                </a:tc>
                <a:tc>
                  <a:txBody>
                    <a:bodyPr/>
                    <a:lstStyle/>
                    <a:p>
                      <a:pPr indent="0" lvl="0" marL="0" rtl="0" algn="ctr">
                        <a:spcBef>
                          <a:spcPts val="0"/>
                        </a:spcBef>
                        <a:spcAft>
                          <a:spcPts val="0"/>
                        </a:spcAft>
                        <a:buNone/>
                      </a:pPr>
                      <a:r>
                        <a:rPr lang="en" sz="1300">
                          <a:solidFill>
                            <a:srgbClr val="FFFFFF"/>
                          </a:solidFill>
                        </a:rPr>
                        <a:t>variability</a:t>
                      </a:r>
                      <a:endParaRPr sz="1300">
                        <a:solidFill>
                          <a:srgbClr val="FFFFFF"/>
                        </a:solidFill>
                      </a:endParaRPr>
                    </a:p>
                  </a:txBody>
                  <a:tcPr marT="0" marB="0" marR="91425" marL="91425" anchor="ctr"/>
                </a:tc>
                <a:tc>
                  <a:txBody>
                    <a:bodyPr/>
                    <a:lstStyle/>
                    <a:p>
                      <a:pPr indent="0" lvl="0" marL="0" rtl="0" algn="ctr">
                        <a:spcBef>
                          <a:spcPts val="0"/>
                        </a:spcBef>
                        <a:spcAft>
                          <a:spcPts val="0"/>
                        </a:spcAft>
                        <a:buNone/>
                      </a:pPr>
                      <a:r>
                        <a:rPr lang="en" sz="1300">
                          <a:solidFill>
                            <a:srgbClr val="FFFFFF"/>
                          </a:solidFill>
                        </a:rPr>
                        <a:t>confidence</a:t>
                      </a:r>
                      <a:endParaRPr sz="1300">
                        <a:solidFill>
                          <a:srgbClr val="FFFFFF"/>
                        </a:solidFill>
                      </a:endParaRPr>
                    </a:p>
                  </a:txBody>
                  <a:tcPr marT="0" marB="0" marR="91425" marL="91425" anchor="ctr"/>
                </a:tc>
                <a:tc>
                  <a:txBody>
                    <a:bodyPr/>
                    <a:lstStyle/>
                    <a:p>
                      <a:pPr indent="0" lvl="0" marL="0" rtl="0" algn="ctr">
                        <a:spcBef>
                          <a:spcPts val="0"/>
                        </a:spcBef>
                        <a:spcAft>
                          <a:spcPts val="0"/>
                        </a:spcAft>
                        <a:buNone/>
                      </a:pPr>
                      <a:r>
                        <a:rPr lang="en" sz="1300">
                          <a:solidFill>
                            <a:srgbClr val="FFFFFF"/>
                          </a:solidFill>
                        </a:rPr>
                        <a:t>variability</a:t>
                      </a:r>
                      <a:endParaRPr sz="1300">
                        <a:solidFill>
                          <a:srgbClr val="FFFFFF"/>
                        </a:solidFill>
                      </a:endParaRPr>
                    </a:p>
                  </a:txBody>
                  <a:tcPr marT="0" marB="0" marR="91425" marL="91425" anchor="ctr"/>
                </a:tc>
                <a:tc>
                  <a:txBody>
                    <a:bodyPr/>
                    <a:lstStyle/>
                    <a:p>
                      <a:pPr indent="0" lvl="0" marL="0" rtl="0" algn="ctr">
                        <a:spcBef>
                          <a:spcPts val="0"/>
                        </a:spcBef>
                        <a:spcAft>
                          <a:spcPts val="0"/>
                        </a:spcAft>
                        <a:buNone/>
                      </a:pPr>
                      <a:r>
                        <a:rPr lang="en" sz="1300">
                          <a:solidFill>
                            <a:srgbClr val="FFFFFF"/>
                          </a:solidFill>
                        </a:rPr>
                        <a:t>confidence</a:t>
                      </a:r>
                      <a:endParaRPr sz="1300">
                        <a:solidFill>
                          <a:srgbClr val="FFFFFF"/>
                        </a:solidFill>
                      </a:endParaRPr>
                    </a:p>
                  </a:txBody>
                  <a:tcPr marT="0" marB="0" marR="91425" marL="91425" anchor="ctr"/>
                </a:tc>
                <a:tc>
                  <a:txBody>
                    <a:bodyPr/>
                    <a:lstStyle/>
                    <a:p>
                      <a:pPr indent="0" lvl="0" marL="0" rtl="0" algn="ctr">
                        <a:spcBef>
                          <a:spcPts val="0"/>
                        </a:spcBef>
                        <a:spcAft>
                          <a:spcPts val="0"/>
                        </a:spcAft>
                        <a:buNone/>
                      </a:pPr>
                      <a:r>
                        <a:rPr lang="en" sz="1300">
                          <a:solidFill>
                            <a:srgbClr val="FFFFFF"/>
                          </a:solidFill>
                        </a:rPr>
                        <a:t>variability</a:t>
                      </a:r>
                      <a:endParaRPr sz="1300">
                        <a:solidFill>
                          <a:srgbClr val="FFFFFF"/>
                        </a:solidFill>
                      </a:endParaRPr>
                    </a:p>
                  </a:txBody>
                  <a:tcPr marT="0" marB="0" marR="91425" marL="91425" anchor="ctr"/>
                </a:tc>
              </a:tr>
              <a:tr h="396200">
                <a:tc>
                  <a:txBody>
                    <a:bodyPr/>
                    <a:lstStyle/>
                    <a:p>
                      <a:pPr indent="0" lvl="0" marL="0" rtl="0" algn="l">
                        <a:spcBef>
                          <a:spcPts val="0"/>
                        </a:spcBef>
                        <a:spcAft>
                          <a:spcPts val="0"/>
                        </a:spcAft>
                        <a:buNone/>
                      </a:pPr>
                      <a:r>
                        <a:rPr b="1" lang="en">
                          <a:solidFill>
                            <a:schemeClr val="dk1"/>
                          </a:solidFill>
                        </a:rPr>
                        <a:t>roberta-base</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_</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&gt;0.115</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&gt;0.976</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&lt;0.115</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&lt;0.976</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&lt;0.115</a:t>
                      </a:r>
                      <a:endParaRPr>
                        <a:solidFill>
                          <a:schemeClr val="dk1"/>
                        </a:solidFill>
                      </a:endParaRPr>
                    </a:p>
                  </a:txBody>
                  <a:tcPr marT="0" marB="0" marR="91425" marL="91425" anchor="ctr"/>
                </a:tc>
              </a:tr>
              <a:tr h="381000">
                <a:tc>
                  <a:txBody>
                    <a:bodyPr/>
                    <a:lstStyle/>
                    <a:p>
                      <a:pPr indent="0" lvl="0" marL="0" rtl="0" algn="l">
                        <a:spcBef>
                          <a:spcPts val="0"/>
                        </a:spcBef>
                        <a:spcAft>
                          <a:spcPts val="0"/>
                        </a:spcAft>
                        <a:buNone/>
                      </a:pPr>
                      <a:r>
                        <a:rPr b="1" lang="en">
                          <a:solidFill>
                            <a:schemeClr val="dk1"/>
                          </a:solidFill>
                        </a:rPr>
                        <a:t>roberta-large</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_</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&gt;0.07   </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b="1" lang="en">
                          <a:solidFill>
                            <a:schemeClr val="dk1"/>
                          </a:solidFill>
                        </a:rPr>
                        <a:t>&gt;0.99</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&lt;0.07</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b="1" lang="en">
                          <a:solidFill>
                            <a:schemeClr val="dk1"/>
                          </a:solidFill>
                        </a:rPr>
                        <a:t>&lt;0.99</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&lt;0.07</a:t>
                      </a:r>
                      <a:endParaRPr>
                        <a:solidFill>
                          <a:schemeClr val="dk1"/>
                        </a:solidFill>
                      </a:endParaRPr>
                    </a:p>
                  </a:txBody>
                  <a:tcPr marT="0" marB="0" marR="91425" marL="91425" anchor="ctr"/>
                </a:tc>
              </a:tr>
              <a:tr h="381000">
                <a:tc>
                  <a:txBody>
                    <a:bodyPr/>
                    <a:lstStyle/>
                    <a:p>
                      <a:pPr indent="0" lvl="0" marL="0" rtl="0" algn="l">
                        <a:spcBef>
                          <a:spcPts val="0"/>
                        </a:spcBef>
                        <a:spcAft>
                          <a:spcPts val="0"/>
                        </a:spcAft>
                        <a:buNone/>
                      </a:pPr>
                      <a:r>
                        <a:rPr b="1" lang="en">
                          <a:solidFill>
                            <a:schemeClr val="dk1"/>
                          </a:solidFill>
                        </a:rPr>
                        <a:t>r</a:t>
                      </a:r>
                      <a:r>
                        <a:rPr b="1" lang="en">
                          <a:solidFill>
                            <a:schemeClr val="dk1"/>
                          </a:solidFill>
                        </a:rPr>
                        <a:t>oberta-base adapter</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_</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a:t>
                      </a:r>
                      <a:r>
                        <a:rPr b="1" lang="en">
                          <a:solidFill>
                            <a:schemeClr val="dk1"/>
                          </a:solidFill>
                        </a:rPr>
                        <a:t>0.13</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&gt;0.934</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a:t>
                      </a:r>
                      <a:r>
                        <a:rPr b="1" lang="en">
                          <a:solidFill>
                            <a:schemeClr val="dk1"/>
                          </a:solidFill>
                        </a:rPr>
                        <a:t>0.13</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&lt;0.934</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a:t>
                      </a:r>
                      <a:r>
                        <a:rPr b="1" lang="en">
                          <a:solidFill>
                            <a:schemeClr val="dk1"/>
                          </a:solidFill>
                        </a:rPr>
                        <a:t>0.13</a:t>
                      </a:r>
                      <a:endParaRPr b="1">
                        <a:solidFill>
                          <a:schemeClr val="dk1"/>
                        </a:solidFill>
                      </a:endParaRPr>
                    </a:p>
                  </a:txBody>
                  <a:tcPr marT="0" marB="0" marR="91425" marL="91425" anchor="ctr"/>
                </a:tc>
              </a:tr>
              <a:tr h="396200">
                <a:tc>
                  <a:txBody>
                    <a:bodyPr/>
                    <a:lstStyle/>
                    <a:p>
                      <a:pPr indent="0" lvl="0" marL="0" rtl="0" algn="l">
                        <a:spcBef>
                          <a:spcPts val="0"/>
                        </a:spcBef>
                        <a:spcAft>
                          <a:spcPts val="0"/>
                        </a:spcAft>
                        <a:buNone/>
                      </a:pPr>
                      <a:r>
                        <a:rPr b="1" lang="en">
                          <a:solidFill>
                            <a:schemeClr val="dk1"/>
                          </a:solidFill>
                        </a:rPr>
                        <a:t>r</a:t>
                      </a:r>
                      <a:r>
                        <a:rPr b="1" lang="en">
                          <a:solidFill>
                            <a:schemeClr val="dk1"/>
                          </a:solidFill>
                        </a:rPr>
                        <a:t>oberta-large adapter</a:t>
                      </a:r>
                      <a:endParaRPr b="1">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_</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&gt;0.106</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&gt;0.97</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&lt;0.106</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&lt;0.97</a:t>
                      </a:r>
                      <a:endParaRPr>
                        <a:solidFill>
                          <a:schemeClr val="dk1"/>
                        </a:solidFill>
                      </a:endParaRPr>
                    </a:p>
                  </a:txBody>
                  <a:tcPr marT="0" marB="0" marR="91425" marL="91425" anchor="ctr"/>
                </a:tc>
                <a:tc>
                  <a:txBody>
                    <a:bodyPr/>
                    <a:lstStyle/>
                    <a:p>
                      <a:pPr indent="0" lvl="0" marL="0" rtl="0" algn="r">
                        <a:spcBef>
                          <a:spcPts val="0"/>
                        </a:spcBef>
                        <a:spcAft>
                          <a:spcPts val="0"/>
                        </a:spcAft>
                        <a:buNone/>
                      </a:pPr>
                      <a:r>
                        <a:rPr lang="en">
                          <a:solidFill>
                            <a:schemeClr val="dk1"/>
                          </a:solidFill>
                        </a:rPr>
                        <a:t>&lt;0.106</a:t>
                      </a:r>
                      <a:endParaRPr>
                        <a:solidFill>
                          <a:schemeClr val="dk1"/>
                        </a:solidFill>
                      </a:endParaRPr>
                    </a:p>
                  </a:txBody>
                  <a:tcPr marT="0" marB="0" marR="91425" marL="91425" anchor="ct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rgbClr val="FF9900"/>
                </a:solidFill>
              </a:rPr>
              <a:t>Evaluation: </a:t>
            </a:r>
            <a:r>
              <a:rPr lang="en">
                <a:solidFill>
                  <a:srgbClr val="FF9900"/>
                </a:solidFill>
              </a:rPr>
              <a:t>Metrics</a:t>
            </a:r>
            <a:endParaRPr>
              <a:solidFill>
                <a:srgbClr val="FF9900"/>
              </a:solidFill>
            </a:endParaRPr>
          </a:p>
        </p:txBody>
      </p:sp>
      <p:sp>
        <p:nvSpPr>
          <p:cNvPr id="113" name="Google Shape;113;p20"/>
          <p:cNvSpPr txBox="1"/>
          <p:nvPr>
            <p:ph idx="1" type="body"/>
          </p:nvPr>
        </p:nvSpPr>
        <p:spPr>
          <a:xfrm>
            <a:off x="387900" y="1489825"/>
            <a:ext cx="8368200" cy="36021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To compare models </a:t>
            </a:r>
            <a:r>
              <a:rPr lang="en" sz="1700"/>
              <a:t>𝓜</a:t>
            </a:r>
            <a:r>
              <a:rPr baseline="-25000" lang="en" sz="1700"/>
              <a:t>1</a:t>
            </a:r>
            <a:r>
              <a:rPr lang="en" sz="1700"/>
              <a:t> and 𝓜</a:t>
            </a:r>
            <a:r>
              <a:rPr baseline="-25000" lang="en" sz="1700"/>
              <a:t>2</a:t>
            </a:r>
            <a:r>
              <a:rPr lang="en" sz="1700"/>
              <a:t> we compare class assigned (A,E or H) per instance</a:t>
            </a:r>
            <a:endParaRPr sz="1700"/>
          </a:p>
          <a:p>
            <a:pPr indent="-336550" lvl="0" marL="457200" rtl="0" algn="l">
              <a:spcBef>
                <a:spcPts val="0"/>
              </a:spcBef>
              <a:spcAft>
                <a:spcPts val="0"/>
              </a:spcAft>
              <a:buSzPts val="1700"/>
              <a:buChar char="●"/>
            </a:pPr>
            <a:r>
              <a:rPr lang="en" sz="1700"/>
              <a:t>We use IR inspired metrics:</a:t>
            </a:r>
            <a:r>
              <a:rPr lang="en" sz="1700"/>
              <a:t> </a:t>
            </a:r>
            <a:endParaRPr sz="1700"/>
          </a:p>
          <a:p>
            <a:pPr indent="-323850" lvl="1" marL="914400" rtl="0" algn="l">
              <a:spcBef>
                <a:spcPts val="0"/>
              </a:spcBef>
              <a:spcAft>
                <a:spcPts val="0"/>
              </a:spcAft>
              <a:buSzPts val="1500"/>
              <a:buChar char="○"/>
            </a:pPr>
            <a:r>
              <a:rPr b="1" lang="en" sz="1600"/>
              <a:t>Dice coefficient (F1-Score): </a:t>
            </a:r>
            <a:r>
              <a:rPr lang="en" sz="1700"/>
              <a:t>2|</a:t>
            </a:r>
            <a:r>
              <a:rPr lang="en" sz="1500"/>
              <a:t>A∩B|/(|A|+|B|)</a:t>
            </a:r>
            <a:endParaRPr sz="1600"/>
          </a:p>
          <a:p>
            <a:pPr indent="-323850" lvl="1" marL="914400" rtl="0" algn="l">
              <a:spcBef>
                <a:spcPts val="0"/>
              </a:spcBef>
              <a:spcAft>
                <a:spcPts val="0"/>
              </a:spcAft>
              <a:buSzPts val="1500"/>
              <a:buChar char="○"/>
            </a:pPr>
            <a:r>
              <a:rPr b="1" lang="en" sz="1600"/>
              <a:t>Jaccard coefficient (IoU): </a:t>
            </a:r>
            <a:r>
              <a:rPr lang="en" sz="1700"/>
              <a:t> |</a:t>
            </a:r>
            <a:r>
              <a:rPr lang="en" sz="1500"/>
              <a:t>A∩B|/|AUB|</a:t>
            </a:r>
            <a:endParaRPr sz="1500"/>
          </a:p>
          <a:p>
            <a:pPr indent="-330200" lvl="1" marL="914400" rtl="0" algn="l">
              <a:spcBef>
                <a:spcPts val="0"/>
              </a:spcBef>
              <a:spcAft>
                <a:spcPts val="0"/>
              </a:spcAft>
              <a:buSzPts val="1600"/>
              <a:buChar char="○"/>
            </a:pPr>
            <a:r>
              <a:rPr b="1" lang="en" sz="1600"/>
              <a:t>Accuracy:  </a:t>
            </a:r>
            <a:r>
              <a:rPr lang="en" sz="1600"/>
              <a:t>no. of instances assigned same class/total no. of instances</a:t>
            </a:r>
            <a:endParaRPr b="1"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solidFill>
                  <a:srgbClr val="FF9900"/>
                </a:solidFill>
              </a:rPr>
              <a:t>Results</a:t>
            </a:r>
            <a:endParaRPr>
              <a:solidFill>
                <a:srgbClr val="FF9900"/>
              </a:solidFill>
            </a:endParaRPr>
          </a:p>
        </p:txBody>
      </p:sp>
      <p:graphicFrame>
        <p:nvGraphicFramePr>
          <p:cNvPr id="119" name="Google Shape;119;p21"/>
          <p:cNvGraphicFramePr/>
          <p:nvPr/>
        </p:nvGraphicFramePr>
        <p:xfrm>
          <a:off x="1122550" y="1399800"/>
          <a:ext cx="3000000" cy="3000000"/>
        </p:xfrm>
        <a:graphic>
          <a:graphicData uri="http://schemas.openxmlformats.org/drawingml/2006/table">
            <a:tbl>
              <a:tblPr>
                <a:noFill/>
                <a:tableStyleId>{6E1992EF-E9D8-4594-A2A2-0B3E9B282888}</a:tableStyleId>
              </a:tblPr>
              <a:tblGrid>
                <a:gridCol w="2342375"/>
                <a:gridCol w="904275"/>
                <a:gridCol w="863975"/>
                <a:gridCol w="904250"/>
                <a:gridCol w="1186525"/>
                <a:gridCol w="662400"/>
              </a:tblGrid>
              <a:tr h="396200">
                <a:tc>
                  <a:txBody>
                    <a:bodyPr/>
                    <a:lstStyle/>
                    <a:p>
                      <a:pPr indent="0" lvl="0" marL="0" rtl="0" algn="ctr">
                        <a:spcBef>
                          <a:spcPts val="0"/>
                        </a:spcBef>
                        <a:spcAft>
                          <a:spcPts val="0"/>
                        </a:spcAft>
                        <a:buNone/>
                      </a:pPr>
                      <a:r>
                        <a:rPr b="1" lang="en">
                          <a:solidFill>
                            <a:srgbClr val="FF9900"/>
                          </a:solidFill>
                        </a:rPr>
                        <a:t>jaccard score per class</a:t>
                      </a:r>
                      <a:r>
                        <a:rPr b="1" lang="en">
                          <a:solidFill>
                            <a:srgbClr val="FF9900"/>
                          </a:solidFill>
                        </a:rPr>
                        <a:t> </a:t>
                      </a:r>
                      <a:endParaRPr b="1">
                        <a:solidFill>
                          <a:srgbClr val="FF9900"/>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Jacc A</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Jacc E</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Jacc H</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Avg. Jacc</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Acc.</a:t>
                      </a:r>
                      <a:endParaRPr b="1">
                        <a:solidFill>
                          <a:schemeClr val="dk1"/>
                        </a:solidFill>
                      </a:endParaRPr>
                    </a:p>
                  </a:txBody>
                  <a:tcPr marT="91425" marB="91425" marR="91425" marL="91425" anchor="ctr"/>
                </a:tc>
              </a:tr>
              <a:tr h="429500">
                <a:tc>
                  <a:txBody>
                    <a:bodyPr/>
                    <a:lstStyle/>
                    <a:p>
                      <a:pPr indent="0" lvl="0" marL="0" rtl="0" algn="ctr">
                        <a:spcBef>
                          <a:spcPts val="0"/>
                        </a:spcBef>
                        <a:spcAft>
                          <a:spcPts val="0"/>
                        </a:spcAft>
                        <a:buNone/>
                      </a:pPr>
                      <a:r>
                        <a:rPr b="1" lang="en">
                          <a:solidFill>
                            <a:schemeClr val="dk1"/>
                          </a:solidFill>
                        </a:rPr>
                        <a:t>base vs large</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0.516</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0.545</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0.341</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0.467</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63.15</a:t>
                      </a:r>
                      <a:endParaRPr>
                        <a:solidFill>
                          <a:schemeClr val="dk1"/>
                        </a:solidFill>
                      </a:endParaRPr>
                    </a:p>
                  </a:txBody>
                  <a:tcPr marT="91425" marB="91425" marR="91425" marL="91425" anchor="ctr"/>
                </a:tc>
              </a:tr>
              <a:tr h="381000">
                <a:tc>
                  <a:txBody>
                    <a:bodyPr/>
                    <a:lstStyle/>
                    <a:p>
                      <a:pPr indent="0" lvl="0" marL="0" rtl="0" algn="ctr">
                        <a:spcBef>
                          <a:spcPts val="0"/>
                        </a:spcBef>
                        <a:spcAft>
                          <a:spcPts val="0"/>
                        </a:spcAft>
                        <a:buNone/>
                      </a:pPr>
                      <a:r>
                        <a:rPr b="1" lang="en">
                          <a:solidFill>
                            <a:schemeClr val="dk1"/>
                          </a:solidFill>
                        </a:rPr>
                        <a:t>b</a:t>
                      </a:r>
                      <a:r>
                        <a:rPr b="1" lang="en">
                          <a:solidFill>
                            <a:schemeClr val="dk1"/>
                          </a:solidFill>
                        </a:rPr>
                        <a:t>ase vs base w adapter</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0.44</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0.654</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0.341</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0.478</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63.41</a:t>
                      </a:r>
                      <a:endParaRPr>
                        <a:solidFill>
                          <a:schemeClr val="dk1"/>
                        </a:solidFill>
                      </a:endParaRPr>
                    </a:p>
                  </a:txBody>
                  <a:tcPr marT="91425" marB="91425" marR="91425" marL="91425" anchor="ctr"/>
                </a:tc>
              </a:tr>
              <a:tr h="381000">
                <a:tc>
                  <a:txBody>
                    <a:bodyPr/>
                    <a:lstStyle/>
                    <a:p>
                      <a:pPr indent="0" lvl="0" marL="0" rtl="0" algn="ctr">
                        <a:spcBef>
                          <a:spcPts val="0"/>
                        </a:spcBef>
                        <a:spcAft>
                          <a:spcPts val="0"/>
                        </a:spcAft>
                        <a:buNone/>
                      </a:pPr>
                      <a:r>
                        <a:rPr b="1" lang="en">
                          <a:solidFill>
                            <a:schemeClr val="dk1"/>
                          </a:solidFill>
                        </a:rPr>
                        <a:t>l</a:t>
                      </a:r>
                      <a:r>
                        <a:rPr b="1" lang="en">
                          <a:solidFill>
                            <a:schemeClr val="dk1"/>
                          </a:solidFill>
                        </a:rPr>
                        <a:t>arge vs large w adapter</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0.488</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0.616</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0.355</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0.486</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63.85</a:t>
                      </a:r>
                      <a:endParaRPr b="1">
                        <a:solidFill>
                          <a:schemeClr val="dk1"/>
                        </a:solidFill>
                      </a:endParaRPr>
                    </a:p>
                  </a:txBody>
                  <a:tcPr marT="91425" marB="91425" marR="91425" marL="91425" anchor="ctr"/>
                </a:tc>
              </a:tr>
            </a:tbl>
          </a:graphicData>
        </a:graphic>
      </p:graphicFrame>
      <p:graphicFrame>
        <p:nvGraphicFramePr>
          <p:cNvPr id="120" name="Google Shape;120;p21"/>
          <p:cNvGraphicFramePr/>
          <p:nvPr/>
        </p:nvGraphicFramePr>
        <p:xfrm>
          <a:off x="1122550" y="3273600"/>
          <a:ext cx="3000000" cy="3000000"/>
        </p:xfrm>
        <a:graphic>
          <a:graphicData uri="http://schemas.openxmlformats.org/drawingml/2006/table">
            <a:tbl>
              <a:tblPr>
                <a:noFill/>
                <a:tableStyleId>{6E1992EF-E9D8-4594-A2A2-0B3E9B282888}</a:tableStyleId>
              </a:tblPr>
              <a:tblGrid>
                <a:gridCol w="2342375"/>
                <a:gridCol w="904275"/>
                <a:gridCol w="871625"/>
                <a:gridCol w="896600"/>
                <a:gridCol w="1848900"/>
              </a:tblGrid>
              <a:tr h="396200">
                <a:tc>
                  <a:txBody>
                    <a:bodyPr/>
                    <a:lstStyle/>
                    <a:p>
                      <a:pPr indent="0" lvl="0" marL="0" rtl="0" algn="ctr">
                        <a:spcBef>
                          <a:spcPts val="0"/>
                        </a:spcBef>
                        <a:spcAft>
                          <a:spcPts val="0"/>
                        </a:spcAft>
                        <a:buNone/>
                      </a:pPr>
                      <a:r>
                        <a:rPr b="1" lang="en">
                          <a:solidFill>
                            <a:srgbClr val="FF9900"/>
                          </a:solidFill>
                        </a:rPr>
                        <a:t>d</a:t>
                      </a:r>
                      <a:r>
                        <a:rPr b="1" lang="en">
                          <a:solidFill>
                            <a:srgbClr val="FF9900"/>
                          </a:solidFill>
                        </a:rPr>
                        <a:t>ice score per class</a:t>
                      </a:r>
                      <a:endParaRPr/>
                    </a:p>
                  </a:txBody>
                  <a:tcPr marT="91425" marB="91425" marR="91425" marL="91425"/>
                </a:tc>
                <a:tc>
                  <a:txBody>
                    <a:bodyPr/>
                    <a:lstStyle/>
                    <a:p>
                      <a:pPr indent="0" lvl="0" marL="0" rtl="0" algn="ctr">
                        <a:spcBef>
                          <a:spcPts val="0"/>
                        </a:spcBef>
                        <a:spcAft>
                          <a:spcPts val="0"/>
                        </a:spcAft>
                        <a:buNone/>
                      </a:pPr>
                      <a:r>
                        <a:rPr b="1" lang="en">
                          <a:solidFill>
                            <a:schemeClr val="dk1"/>
                          </a:solidFill>
                        </a:rPr>
                        <a:t>Dice A</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Dice E</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Dice H</a:t>
                      </a:r>
                      <a:endParaRPr b="1">
                        <a:solidFill>
                          <a:schemeClr val="dk1"/>
                        </a:solidFill>
                      </a:endParaRPr>
                    </a:p>
                  </a:txBody>
                  <a:tcPr marT="91425" marB="91425" marR="91425" marL="91425" anchor="ctr"/>
                </a:tc>
                <a:tc>
                  <a:txBody>
                    <a:bodyPr/>
                    <a:lstStyle/>
                    <a:p>
                      <a:pPr indent="0" lvl="0" marL="0" rtl="0" algn="ctr">
                        <a:spcBef>
                          <a:spcPts val="0"/>
                        </a:spcBef>
                        <a:spcAft>
                          <a:spcPts val="0"/>
                        </a:spcAft>
                        <a:buNone/>
                      </a:pPr>
                      <a:r>
                        <a:rPr b="1" lang="en">
                          <a:solidFill>
                            <a:schemeClr val="dk1"/>
                          </a:solidFill>
                        </a:rPr>
                        <a:t>Avg. Dice Coeff.</a:t>
                      </a:r>
                      <a:endParaRPr b="1">
                        <a:solidFill>
                          <a:schemeClr val="dk1"/>
                        </a:solidFill>
                      </a:endParaRPr>
                    </a:p>
                  </a:txBody>
                  <a:tcPr marT="91425" marB="91425" marR="91425" marL="91425" anchor="ctr"/>
                </a:tc>
              </a:tr>
              <a:tr h="396200">
                <a:tc>
                  <a:txBody>
                    <a:bodyPr/>
                    <a:lstStyle/>
                    <a:p>
                      <a:pPr indent="0" lvl="0" marL="0" rtl="0" algn="ctr">
                        <a:spcBef>
                          <a:spcPts val="0"/>
                        </a:spcBef>
                        <a:spcAft>
                          <a:spcPts val="0"/>
                        </a:spcAft>
                        <a:buNone/>
                      </a:pPr>
                      <a:r>
                        <a:rPr b="1" lang="en">
                          <a:solidFill>
                            <a:schemeClr val="dk1"/>
                          </a:solidFill>
                        </a:rPr>
                        <a:t>base vs large</a:t>
                      </a:r>
                      <a:endParaRPr/>
                    </a:p>
                  </a:txBody>
                  <a:tcPr marT="91425" marB="91425" marR="91425" marL="91425"/>
                </a:tc>
                <a:tc>
                  <a:txBody>
                    <a:bodyPr/>
                    <a:lstStyle/>
                    <a:p>
                      <a:pPr indent="0" lvl="0" marL="0" rtl="0" algn="r">
                        <a:spcBef>
                          <a:spcPts val="0"/>
                        </a:spcBef>
                        <a:spcAft>
                          <a:spcPts val="0"/>
                        </a:spcAft>
                        <a:buNone/>
                      </a:pPr>
                      <a:r>
                        <a:rPr b="1" lang="en">
                          <a:solidFill>
                            <a:schemeClr val="dk1"/>
                          </a:solidFill>
                        </a:rPr>
                        <a:t>0.681</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0.705</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0.509</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0.632</a:t>
                      </a:r>
                      <a:endParaRPr>
                        <a:solidFill>
                          <a:schemeClr val="dk1"/>
                        </a:solidFill>
                      </a:endParaRPr>
                    </a:p>
                  </a:txBody>
                  <a:tcPr marT="91425" marB="91425" marR="91425" marL="91425" anchor="ctr"/>
                </a:tc>
              </a:tr>
              <a:tr h="396200">
                <a:tc>
                  <a:txBody>
                    <a:bodyPr/>
                    <a:lstStyle/>
                    <a:p>
                      <a:pPr indent="0" lvl="0" marL="0" rtl="0" algn="ctr">
                        <a:spcBef>
                          <a:spcPts val="0"/>
                        </a:spcBef>
                        <a:spcAft>
                          <a:spcPts val="0"/>
                        </a:spcAft>
                        <a:buNone/>
                      </a:pPr>
                      <a:r>
                        <a:rPr b="1" lang="en">
                          <a:solidFill>
                            <a:schemeClr val="dk1"/>
                          </a:solidFill>
                        </a:rPr>
                        <a:t>base vs base w adapter</a:t>
                      </a:r>
                      <a:endParaRPr/>
                    </a:p>
                  </a:txBody>
                  <a:tcPr marT="91425" marB="91425" marR="91425" marL="91425"/>
                </a:tc>
                <a:tc>
                  <a:txBody>
                    <a:bodyPr/>
                    <a:lstStyle/>
                    <a:p>
                      <a:pPr indent="0" lvl="0" marL="0" rtl="0" algn="r">
                        <a:spcBef>
                          <a:spcPts val="0"/>
                        </a:spcBef>
                        <a:spcAft>
                          <a:spcPts val="0"/>
                        </a:spcAft>
                        <a:buNone/>
                      </a:pPr>
                      <a:r>
                        <a:rPr lang="en">
                          <a:solidFill>
                            <a:schemeClr val="dk1"/>
                          </a:solidFill>
                        </a:rPr>
                        <a:t>0.611</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0.791</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0.508</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0.637</a:t>
                      </a:r>
                      <a:endParaRPr>
                        <a:solidFill>
                          <a:schemeClr val="dk1"/>
                        </a:solidFill>
                      </a:endParaRPr>
                    </a:p>
                  </a:txBody>
                  <a:tcPr marT="91425" marB="91425" marR="91425" marL="91425" anchor="ctr"/>
                </a:tc>
              </a:tr>
              <a:tr h="396200">
                <a:tc>
                  <a:txBody>
                    <a:bodyPr/>
                    <a:lstStyle/>
                    <a:p>
                      <a:pPr indent="0" lvl="0" marL="0" rtl="0" algn="ctr">
                        <a:spcBef>
                          <a:spcPts val="0"/>
                        </a:spcBef>
                        <a:spcAft>
                          <a:spcPts val="0"/>
                        </a:spcAft>
                        <a:buNone/>
                      </a:pPr>
                      <a:r>
                        <a:rPr b="1" lang="en">
                          <a:solidFill>
                            <a:schemeClr val="dk1"/>
                          </a:solidFill>
                        </a:rPr>
                        <a:t>large vs large w adapter</a:t>
                      </a:r>
                      <a:endParaRPr/>
                    </a:p>
                  </a:txBody>
                  <a:tcPr marT="91425" marB="91425" marR="91425" marL="91425"/>
                </a:tc>
                <a:tc>
                  <a:txBody>
                    <a:bodyPr/>
                    <a:lstStyle/>
                    <a:p>
                      <a:pPr indent="0" lvl="0" marL="0" rtl="0" algn="r">
                        <a:spcBef>
                          <a:spcPts val="0"/>
                        </a:spcBef>
                        <a:spcAft>
                          <a:spcPts val="0"/>
                        </a:spcAft>
                        <a:buNone/>
                      </a:pPr>
                      <a:r>
                        <a:rPr lang="en">
                          <a:solidFill>
                            <a:schemeClr val="dk1"/>
                          </a:solidFill>
                        </a:rPr>
                        <a:t>0.656</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lang="en">
                          <a:solidFill>
                            <a:schemeClr val="dk1"/>
                          </a:solidFill>
                        </a:rPr>
                        <a:t>0.762</a:t>
                      </a:r>
                      <a:endParaRPr>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0.524</a:t>
                      </a:r>
                      <a:endParaRPr b="1">
                        <a:solidFill>
                          <a:schemeClr val="dk1"/>
                        </a:solidFill>
                      </a:endParaRPr>
                    </a:p>
                  </a:txBody>
                  <a:tcPr marT="91425" marB="91425" marR="91425" marL="91425" anchor="ctr"/>
                </a:tc>
                <a:tc>
                  <a:txBody>
                    <a:bodyPr/>
                    <a:lstStyle/>
                    <a:p>
                      <a:pPr indent="0" lvl="0" marL="0" rtl="0" algn="r">
                        <a:spcBef>
                          <a:spcPts val="0"/>
                        </a:spcBef>
                        <a:spcAft>
                          <a:spcPts val="0"/>
                        </a:spcAft>
                        <a:buNone/>
                      </a:pPr>
                      <a:r>
                        <a:rPr b="1" lang="en">
                          <a:solidFill>
                            <a:schemeClr val="dk1"/>
                          </a:solidFill>
                        </a:rPr>
                        <a:t>0.647</a:t>
                      </a:r>
                      <a:endParaRPr b="1">
                        <a:solidFill>
                          <a:schemeClr val="dk1"/>
                        </a:solidFill>
                      </a:endParaRPr>
                    </a:p>
                  </a:txBody>
                  <a:tcPr marT="91425" marB="91425" marR="91425" marL="91425" anchor="ct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